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6" r:id="rId2"/>
    <p:sldId id="268" r:id="rId3"/>
    <p:sldId id="289" r:id="rId4"/>
    <p:sldId id="287" r:id="rId5"/>
    <p:sldId id="290" r:id="rId6"/>
    <p:sldId id="291" r:id="rId7"/>
    <p:sldId id="292" r:id="rId8"/>
    <p:sldId id="293" r:id="rId9"/>
    <p:sldId id="294" r:id="rId10"/>
    <p:sldId id="295" r:id="rId11"/>
    <p:sldId id="296" r:id="rId12"/>
    <p:sldId id="297" r:id="rId13"/>
    <p:sldId id="298" r:id="rId14"/>
    <p:sldId id="299" r:id="rId15"/>
    <p:sldId id="300" r:id="rId16"/>
    <p:sldId id="302" r:id="rId17"/>
    <p:sldId id="303" r:id="rId18"/>
    <p:sldId id="304" r:id="rId19"/>
    <p:sldId id="305" r:id="rId20"/>
    <p:sldId id="264"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7402" autoAdjust="0"/>
  </p:normalViewPr>
  <p:slideViewPr>
    <p:cSldViewPr snapToGrid="0">
      <p:cViewPr varScale="1">
        <p:scale>
          <a:sx n="145" d="100"/>
          <a:sy n="145" d="100"/>
        </p:scale>
        <p:origin x="144"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4D9291-F5A7-494D-82DD-980360BA0D98}" type="datetimeFigureOut">
              <a:rPr lang="en-US" smtClean="0"/>
              <a:t>11/29/2023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928FCC-BEBC-4AEF-BDAD-87DAC23A79C9}" type="slidenum">
              <a:rPr lang="en-US" smtClean="0"/>
              <a:t>‹#›</a:t>
            </a:fld>
            <a:endParaRPr lang="en-US" dirty="0"/>
          </a:p>
        </p:txBody>
      </p:sp>
    </p:spTree>
    <p:extLst>
      <p:ext uri="{BB962C8B-B14F-4D97-AF65-F5344CB8AC3E}">
        <p14:creationId xmlns:p14="http://schemas.microsoft.com/office/powerpoint/2010/main" val="1871248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65D19E1A-084D-48CA-B64C-23A220F42017}" type="datetime1">
              <a:rPr lang="en-US" smtClean="0"/>
              <a:t>11/29/2023</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B1B253E9-CDEA-438E-B7D3-7926FC4ECBE4}" type="slidenum">
              <a:rPr lang="en-US" smtClean="0"/>
              <a:t>‹#›</a:t>
            </a:fld>
            <a:endParaRPr lang="en-US" dirty="0"/>
          </a:p>
        </p:txBody>
      </p:sp>
    </p:spTree>
    <p:extLst>
      <p:ext uri="{BB962C8B-B14F-4D97-AF65-F5344CB8AC3E}">
        <p14:creationId xmlns:p14="http://schemas.microsoft.com/office/powerpoint/2010/main" val="1626965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83BA1F5-F809-4377-8E1A-69FD753B3241}" type="datetime1">
              <a:rPr lang="en-US" smtClean="0"/>
              <a:t>11/29/2023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1B253E9-CDEA-438E-B7D3-7926FC4ECBE4}" type="slidenum">
              <a:rPr lang="en-US" smtClean="0"/>
              <a:t>‹#›</a:t>
            </a:fld>
            <a:endParaRPr lang="en-US" dirty="0"/>
          </a:p>
        </p:txBody>
      </p:sp>
    </p:spTree>
    <p:extLst>
      <p:ext uri="{BB962C8B-B14F-4D97-AF65-F5344CB8AC3E}">
        <p14:creationId xmlns:p14="http://schemas.microsoft.com/office/powerpoint/2010/main" val="3678905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B1BF0C8-9230-43E9-B652-C41881A7E86A}" type="datetime1">
              <a:rPr lang="en-US" smtClean="0"/>
              <a:t>11/29/2023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1B253E9-CDEA-438E-B7D3-7926FC4ECBE4}" type="slidenum">
              <a:rPr lang="en-US" smtClean="0"/>
              <a:t>‹#›</a:t>
            </a:fld>
            <a:endParaRPr lang="en-US" dirty="0"/>
          </a:p>
        </p:txBody>
      </p:sp>
    </p:spTree>
    <p:extLst>
      <p:ext uri="{BB962C8B-B14F-4D97-AF65-F5344CB8AC3E}">
        <p14:creationId xmlns:p14="http://schemas.microsoft.com/office/powerpoint/2010/main" val="23584263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B043E9A-4A0E-4FC7-ABC1-46B1862C7896}" type="datetime1">
              <a:rPr lang="en-US" smtClean="0"/>
              <a:t>11/29/2023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1B253E9-CDEA-438E-B7D3-7926FC4ECBE4}" type="slidenum">
              <a:rPr lang="en-US" smtClean="0"/>
              <a:t>‹#›</a:t>
            </a:fld>
            <a:endParaRPr lang="en-US" dirty="0"/>
          </a:p>
        </p:txBody>
      </p:sp>
    </p:spTree>
    <p:extLst>
      <p:ext uri="{BB962C8B-B14F-4D97-AF65-F5344CB8AC3E}">
        <p14:creationId xmlns:p14="http://schemas.microsoft.com/office/powerpoint/2010/main" val="4729228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361C6D-7ACD-411E-9F66-2DFE62A9FD66}" type="datetime1">
              <a:rPr lang="en-US" smtClean="0"/>
              <a:t>11/29/2023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1B253E9-CDEA-438E-B7D3-7926FC4ECBE4}" type="slidenum">
              <a:rPr lang="en-US" smtClean="0"/>
              <a:t>‹#›</a:t>
            </a:fld>
            <a:endParaRPr lang="en-US" dirty="0"/>
          </a:p>
        </p:txBody>
      </p:sp>
    </p:spTree>
    <p:extLst>
      <p:ext uri="{BB962C8B-B14F-4D97-AF65-F5344CB8AC3E}">
        <p14:creationId xmlns:p14="http://schemas.microsoft.com/office/powerpoint/2010/main" val="22748526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9C2B836-A5C6-42A7-A685-FB9C7BED62FE}" type="datetime1">
              <a:rPr lang="en-US" smtClean="0"/>
              <a:t>11/29/2023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1B253E9-CDEA-438E-B7D3-7926FC4ECBE4}" type="slidenum">
              <a:rPr lang="en-US" smtClean="0"/>
              <a:t>‹#›</a:t>
            </a:fld>
            <a:endParaRPr lang="en-US" dirty="0"/>
          </a:p>
        </p:txBody>
      </p:sp>
    </p:spTree>
    <p:extLst>
      <p:ext uri="{BB962C8B-B14F-4D97-AF65-F5344CB8AC3E}">
        <p14:creationId xmlns:p14="http://schemas.microsoft.com/office/powerpoint/2010/main" val="34532130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6CDF5F5-F1CB-40F7-968C-603CEBE10515}" type="datetime1">
              <a:rPr lang="en-US" smtClean="0"/>
              <a:t>11/29/2023</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B1B253E9-CDEA-438E-B7D3-7926FC4ECBE4}" type="slidenum">
              <a:rPr lang="en-US" smtClean="0"/>
              <a:t>‹#›</a:t>
            </a:fld>
            <a:endParaRPr lang="en-US" dirty="0"/>
          </a:p>
        </p:txBody>
      </p:sp>
    </p:spTree>
    <p:extLst>
      <p:ext uri="{BB962C8B-B14F-4D97-AF65-F5344CB8AC3E}">
        <p14:creationId xmlns:p14="http://schemas.microsoft.com/office/powerpoint/2010/main" val="25398130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1F87FC5E-3DCE-47B2-8C02-3967222887C0}" type="datetime1">
              <a:rPr lang="en-US" smtClean="0"/>
              <a:t>11/29/2023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1B253E9-CDEA-438E-B7D3-7926FC4ECBE4}" type="slidenum">
              <a:rPr lang="en-US" smtClean="0"/>
              <a:t>‹#›</a:t>
            </a:fld>
            <a:endParaRPr lang="en-US" dirty="0"/>
          </a:p>
        </p:txBody>
      </p:sp>
    </p:spTree>
    <p:extLst>
      <p:ext uri="{BB962C8B-B14F-4D97-AF65-F5344CB8AC3E}">
        <p14:creationId xmlns:p14="http://schemas.microsoft.com/office/powerpoint/2010/main" val="7805951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E7D08F9C-DB2D-4689-9860-68949FA53A01}" type="datetime1">
              <a:rPr lang="en-US" smtClean="0"/>
              <a:t>11/29/2023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1B253E9-CDEA-438E-B7D3-7926FC4ECBE4}" type="slidenum">
              <a:rPr lang="en-US" smtClean="0"/>
              <a:t>‹#›</a:t>
            </a:fld>
            <a:endParaRPr lang="en-US" dirty="0"/>
          </a:p>
        </p:txBody>
      </p:sp>
    </p:spTree>
    <p:extLst>
      <p:ext uri="{BB962C8B-B14F-4D97-AF65-F5344CB8AC3E}">
        <p14:creationId xmlns:p14="http://schemas.microsoft.com/office/powerpoint/2010/main" val="3943116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7FFBD6-49FA-4F91-812E-6F545B447F24}" type="datetime1">
              <a:rPr lang="en-US" smtClean="0"/>
              <a:t>11/29/2023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1B253E9-CDEA-438E-B7D3-7926FC4ECBE4}" type="slidenum">
              <a:rPr lang="en-US" smtClean="0"/>
              <a:t>‹#›</a:t>
            </a:fld>
            <a:endParaRPr lang="en-US" dirty="0"/>
          </a:p>
        </p:txBody>
      </p:sp>
    </p:spTree>
    <p:extLst>
      <p:ext uri="{BB962C8B-B14F-4D97-AF65-F5344CB8AC3E}">
        <p14:creationId xmlns:p14="http://schemas.microsoft.com/office/powerpoint/2010/main" val="15053460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6E46312-3FB9-4CE0-9930-769622B2450E}" type="datetime1">
              <a:rPr lang="en-US" smtClean="0"/>
              <a:t>11/29/2023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1B253E9-CDEA-438E-B7D3-7926FC4ECBE4}" type="slidenum">
              <a:rPr lang="en-US" smtClean="0"/>
              <a:t>‹#›</a:t>
            </a:fld>
            <a:endParaRPr lang="en-US" dirty="0"/>
          </a:p>
        </p:txBody>
      </p:sp>
    </p:spTree>
    <p:extLst>
      <p:ext uri="{BB962C8B-B14F-4D97-AF65-F5344CB8AC3E}">
        <p14:creationId xmlns:p14="http://schemas.microsoft.com/office/powerpoint/2010/main" val="3375812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28627F-23F9-4D82-A3C1-20ED7FF8E364}" type="datetime1">
              <a:rPr lang="en-US" smtClean="0"/>
              <a:t>11/29/2023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1B253E9-CDEA-438E-B7D3-7926FC4ECBE4}" type="slidenum">
              <a:rPr lang="en-US" smtClean="0"/>
              <a:t>‹#›</a:t>
            </a:fld>
            <a:endParaRPr lang="en-US" dirty="0"/>
          </a:p>
        </p:txBody>
      </p:sp>
    </p:spTree>
    <p:extLst>
      <p:ext uri="{BB962C8B-B14F-4D97-AF65-F5344CB8AC3E}">
        <p14:creationId xmlns:p14="http://schemas.microsoft.com/office/powerpoint/2010/main" val="3908158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A27FD82-03D9-4C0F-BC52-9FB925D09A92}" type="datetime1">
              <a:rPr lang="en-US" smtClean="0"/>
              <a:t>11/29/2023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1B253E9-CDEA-438E-B7D3-7926FC4ECBE4}" type="slidenum">
              <a:rPr lang="en-US" smtClean="0"/>
              <a:t>‹#›</a:t>
            </a:fld>
            <a:endParaRPr lang="en-US" dirty="0"/>
          </a:p>
        </p:txBody>
      </p:sp>
    </p:spTree>
    <p:extLst>
      <p:ext uri="{BB962C8B-B14F-4D97-AF65-F5344CB8AC3E}">
        <p14:creationId xmlns:p14="http://schemas.microsoft.com/office/powerpoint/2010/main" val="3108806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B104C00-6255-4E51-96D1-6F5E0E33BBAD}" type="datetime1">
              <a:rPr lang="en-US" smtClean="0"/>
              <a:t>11/29/2023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1B253E9-CDEA-438E-B7D3-7926FC4ECBE4}" type="slidenum">
              <a:rPr lang="en-US" smtClean="0"/>
              <a:t>‹#›</a:t>
            </a:fld>
            <a:endParaRPr lang="en-US" dirty="0"/>
          </a:p>
        </p:txBody>
      </p:sp>
    </p:spTree>
    <p:extLst>
      <p:ext uri="{BB962C8B-B14F-4D97-AF65-F5344CB8AC3E}">
        <p14:creationId xmlns:p14="http://schemas.microsoft.com/office/powerpoint/2010/main" val="3785851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73119D-BE7A-4DA9-941B-7EA586906FD6}" type="datetime1">
              <a:rPr lang="en-US" smtClean="0"/>
              <a:t>11/29/2023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B1B253E9-CDEA-438E-B7D3-7926FC4ECBE4}" type="slidenum">
              <a:rPr lang="en-US" smtClean="0"/>
              <a:t>‹#›</a:t>
            </a:fld>
            <a:endParaRPr lang="en-US" dirty="0"/>
          </a:p>
        </p:txBody>
      </p:sp>
    </p:spTree>
    <p:extLst>
      <p:ext uri="{BB962C8B-B14F-4D97-AF65-F5344CB8AC3E}">
        <p14:creationId xmlns:p14="http://schemas.microsoft.com/office/powerpoint/2010/main" val="3314845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3AEF714-8B41-4723-8C6F-30B9C02BC4CE}" type="datetime1">
              <a:rPr lang="en-US" smtClean="0"/>
              <a:t>11/29/2023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1B253E9-CDEA-438E-B7D3-7926FC4ECBE4}" type="slidenum">
              <a:rPr lang="en-US" smtClean="0"/>
              <a:t>‹#›</a:t>
            </a:fld>
            <a:endParaRPr lang="en-US" dirty="0"/>
          </a:p>
        </p:txBody>
      </p:sp>
    </p:spTree>
    <p:extLst>
      <p:ext uri="{BB962C8B-B14F-4D97-AF65-F5344CB8AC3E}">
        <p14:creationId xmlns:p14="http://schemas.microsoft.com/office/powerpoint/2010/main" val="2769287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dirty="0"/>
              <a:t>Click icon to add picture</a:t>
            </a:r>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7F3EE3-65E4-4632-A9D1-408D88674B1C}" type="datetime1">
              <a:rPr lang="en-US" smtClean="0"/>
              <a:t>11/29/2023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1B253E9-CDEA-438E-B7D3-7926FC4ECBE4}" type="slidenum">
              <a:rPr lang="en-US" smtClean="0"/>
              <a:t>‹#›</a:t>
            </a:fld>
            <a:endParaRPr lang="en-US" dirty="0"/>
          </a:p>
        </p:txBody>
      </p:sp>
    </p:spTree>
    <p:extLst>
      <p:ext uri="{BB962C8B-B14F-4D97-AF65-F5344CB8AC3E}">
        <p14:creationId xmlns:p14="http://schemas.microsoft.com/office/powerpoint/2010/main" val="969167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E36C07FC-331F-40CC-A44D-9ECCBDA82015}" type="datetime1">
              <a:rPr lang="en-US" smtClean="0"/>
              <a:t>11/29/2023</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B1B253E9-CDEA-438E-B7D3-7926FC4ECBE4}" type="slidenum">
              <a:rPr lang="en-US" smtClean="0"/>
              <a:t>‹#›</a:t>
            </a:fld>
            <a:endParaRPr lang="en-US" dirty="0"/>
          </a:p>
        </p:txBody>
      </p:sp>
    </p:spTree>
    <p:extLst>
      <p:ext uri="{BB962C8B-B14F-4D97-AF65-F5344CB8AC3E}">
        <p14:creationId xmlns:p14="http://schemas.microsoft.com/office/powerpoint/2010/main" val="37455675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506F35E-65C7-40BD-9A94-6FF7DBCA673B}"/>
              </a:ext>
            </a:extLst>
          </p:cNvPr>
          <p:cNvSpPr txBox="1"/>
          <p:nvPr/>
        </p:nvSpPr>
        <p:spPr>
          <a:xfrm>
            <a:off x="2622132" y="665398"/>
            <a:ext cx="6947736" cy="369332"/>
          </a:xfrm>
          <a:prstGeom prst="rect">
            <a:avLst/>
          </a:prstGeom>
          <a:noFill/>
        </p:spPr>
        <p:txBody>
          <a:bodyPr wrap="none" rtlCol="0">
            <a:spAutoFit/>
          </a:bodyPr>
          <a:lstStyle/>
          <a:p>
            <a:pPr algn="ctr"/>
            <a:r>
              <a:rPr lang="ru-RU" dirty="0">
                <a:solidFill>
                  <a:schemeClr val="bg1"/>
                </a:solidFill>
              </a:rPr>
              <a:t>Воронежский Государственный Технический Университет</a:t>
            </a:r>
            <a:endParaRPr lang="en-US" dirty="0">
              <a:solidFill>
                <a:schemeClr val="bg1"/>
              </a:solidFill>
            </a:endParaRPr>
          </a:p>
        </p:txBody>
      </p:sp>
      <p:sp>
        <p:nvSpPr>
          <p:cNvPr id="5" name="TextBox 4">
            <a:extLst>
              <a:ext uri="{FF2B5EF4-FFF2-40B4-BE49-F238E27FC236}">
                <a16:creationId xmlns:a16="http://schemas.microsoft.com/office/drawing/2014/main" id="{9BF73043-3A93-41A0-BAED-2674C34AF02D}"/>
              </a:ext>
            </a:extLst>
          </p:cNvPr>
          <p:cNvSpPr txBox="1"/>
          <p:nvPr/>
        </p:nvSpPr>
        <p:spPr>
          <a:xfrm>
            <a:off x="5186135" y="5823270"/>
            <a:ext cx="1819730" cy="369332"/>
          </a:xfrm>
          <a:prstGeom prst="rect">
            <a:avLst/>
          </a:prstGeom>
          <a:noFill/>
        </p:spPr>
        <p:txBody>
          <a:bodyPr wrap="none" rtlCol="0">
            <a:spAutoFit/>
          </a:bodyPr>
          <a:lstStyle/>
          <a:p>
            <a:pPr algn="ctr"/>
            <a:r>
              <a:rPr lang="ru-RU" dirty="0">
                <a:solidFill>
                  <a:schemeClr val="bg1"/>
                </a:solidFill>
              </a:rPr>
              <a:t>Воронеж 2023</a:t>
            </a:r>
            <a:endParaRPr lang="en-US" dirty="0">
              <a:solidFill>
                <a:schemeClr val="bg1"/>
              </a:solidFill>
            </a:endParaRPr>
          </a:p>
        </p:txBody>
      </p:sp>
      <p:sp>
        <p:nvSpPr>
          <p:cNvPr id="8" name="TextBox 7">
            <a:extLst>
              <a:ext uri="{FF2B5EF4-FFF2-40B4-BE49-F238E27FC236}">
                <a16:creationId xmlns:a16="http://schemas.microsoft.com/office/drawing/2014/main" id="{125205BB-E833-4C58-AF68-C5D1B8E7DED6}"/>
              </a:ext>
            </a:extLst>
          </p:cNvPr>
          <p:cNvSpPr txBox="1"/>
          <p:nvPr/>
        </p:nvSpPr>
        <p:spPr>
          <a:xfrm>
            <a:off x="1511250" y="2369678"/>
            <a:ext cx="9169499" cy="1569660"/>
          </a:xfrm>
          <a:prstGeom prst="rect">
            <a:avLst/>
          </a:prstGeom>
          <a:noFill/>
        </p:spPr>
        <p:txBody>
          <a:bodyPr wrap="square" rtlCol="0">
            <a:spAutoFit/>
          </a:bodyPr>
          <a:lstStyle/>
          <a:p>
            <a:pPr algn="ctr"/>
            <a:r>
              <a:rPr lang="ru-RU" sz="4800" dirty="0">
                <a:solidFill>
                  <a:schemeClr val="bg1"/>
                </a:solidFill>
              </a:rPr>
              <a:t>Формирование запросов к базе данных</a:t>
            </a:r>
          </a:p>
        </p:txBody>
      </p:sp>
      <p:sp>
        <p:nvSpPr>
          <p:cNvPr id="9" name="TextBox 8">
            <a:extLst>
              <a:ext uri="{FF2B5EF4-FFF2-40B4-BE49-F238E27FC236}">
                <a16:creationId xmlns:a16="http://schemas.microsoft.com/office/drawing/2014/main" id="{0FE6E224-CA0F-406D-ACBF-B7F572DD200E}"/>
              </a:ext>
            </a:extLst>
          </p:cNvPr>
          <p:cNvSpPr txBox="1"/>
          <p:nvPr/>
        </p:nvSpPr>
        <p:spPr>
          <a:xfrm>
            <a:off x="6269113" y="4533277"/>
            <a:ext cx="5109092" cy="369332"/>
          </a:xfrm>
          <a:prstGeom prst="rect">
            <a:avLst/>
          </a:prstGeom>
          <a:noFill/>
        </p:spPr>
        <p:txBody>
          <a:bodyPr wrap="none" rtlCol="0">
            <a:spAutoFit/>
          </a:bodyPr>
          <a:lstStyle/>
          <a:p>
            <a:pPr algn="ctr"/>
            <a:r>
              <a:rPr lang="ru-RU" dirty="0">
                <a:solidFill>
                  <a:schemeClr val="bg1"/>
                </a:solidFill>
              </a:rPr>
              <a:t>Подготовил</a:t>
            </a:r>
            <a:r>
              <a:rPr lang="en-US" dirty="0">
                <a:solidFill>
                  <a:schemeClr val="bg1"/>
                </a:solidFill>
              </a:rPr>
              <a:t>:</a:t>
            </a:r>
            <a:r>
              <a:rPr lang="ru-RU" dirty="0">
                <a:solidFill>
                  <a:schemeClr val="bg1"/>
                </a:solidFill>
              </a:rPr>
              <a:t> ст. гр. мИИВТ-231 Никулин В.С.</a:t>
            </a:r>
            <a:endParaRPr lang="en-US" dirty="0">
              <a:solidFill>
                <a:schemeClr val="bg1"/>
              </a:solidFill>
            </a:endParaRPr>
          </a:p>
        </p:txBody>
      </p:sp>
      <p:sp>
        <p:nvSpPr>
          <p:cNvPr id="6" name="TextBox 5">
            <a:extLst>
              <a:ext uri="{FF2B5EF4-FFF2-40B4-BE49-F238E27FC236}">
                <a16:creationId xmlns:a16="http://schemas.microsoft.com/office/drawing/2014/main" id="{FE0516FA-91F0-41AC-B03A-A27593B2FFA2}"/>
              </a:ext>
            </a:extLst>
          </p:cNvPr>
          <p:cNvSpPr txBox="1"/>
          <p:nvPr/>
        </p:nvSpPr>
        <p:spPr>
          <a:xfrm>
            <a:off x="7386406" y="4902609"/>
            <a:ext cx="2874506" cy="369332"/>
          </a:xfrm>
          <a:prstGeom prst="rect">
            <a:avLst/>
          </a:prstGeom>
          <a:noFill/>
        </p:spPr>
        <p:txBody>
          <a:bodyPr wrap="none" rtlCol="0">
            <a:spAutoFit/>
          </a:bodyPr>
          <a:lstStyle/>
          <a:p>
            <a:pPr algn="ctr"/>
            <a:r>
              <a:rPr lang="ru-RU" dirty="0">
                <a:solidFill>
                  <a:schemeClr val="bg1"/>
                </a:solidFill>
              </a:rPr>
              <a:t>Принял</a:t>
            </a:r>
            <a:r>
              <a:rPr lang="en-US" dirty="0">
                <a:solidFill>
                  <a:schemeClr val="bg1"/>
                </a:solidFill>
              </a:rPr>
              <a:t>:</a:t>
            </a:r>
            <a:r>
              <a:rPr lang="ru-RU" dirty="0">
                <a:solidFill>
                  <a:schemeClr val="bg1"/>
                </a:solidFill>
              </a:rPr>
              <a:t> Короленко В.В.</a:t>
            </a:r>
            <a:endParaRPr lang="en-US" dirty="0">
              <a:solidFill>
                <a:schemeClr val="bg1"/>
              </a:solidFill>
            </a:endParaRPr>
          </a:p>
        </p:txBody>
      </p:sp>
      <p:sp>
        <p:nvSpPr>
          <p:cNvPr id="2" name="Slide Number Placeholder 1">
            <a:extLst>
              <a:ext uri="{FF2B5EF4-FFF2-40B4-BE49-F238E27FC236}">
                <a16:creationId xmlns:a16="http://schemas.microsoft.com/office/drawing/2014/main" id="{B96EC57A-6EA3-4A7B-859C-FE4FD276672A}"/>
              </a:ext>
            </a:extLst>
          </p:cNvPr>
          <p:cNvSpPr>
            <a:spLocks noGrp="1"/>
          </p:cNvSpPr>
          <p:nvPr>
            <p:ph type="sldNum" sz="quarter" idx="12"/>
          </p:nvPr>
        </p:nvSpPr>
        <p:spPr/>
        <p:txBody>
          <a:bodyPr/>
          <a:lstStyle/>
          <a:p>
            <a:fld id="{B1B253E9-CDEA-438E-B7D3-7926FC4ECBE4}" type="slidenum">
              <a:rPr lang="en-US" smtClean="0"/>
              <a:t>1</a:t>
            </a:fld>
            <a:endParaRPr lang="en-US" dirty="0"/>
          </a:p>
        </p:txBody>
      </p:sp>
    </p:spTree>
    <p:extLst>
      <p:ext uri="{BB962C8B-B14F-4D97-AF65-F5344CB8AC3E}">
        <p14:creationId xmlns:p14="http://schemas.microsoft.com/office/powerpoint/2010/main" val="2183074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6C400-A64D-402B-AF0B-DCD01B55B98B}"/>
              </a:ext>
            </a:extLst>
          </p:cNvPr>
          <p:cNvSpPr>
            <a:spLocks noGrp="1"/>
          </p:cNvSpPr>
          <p:nvPr>
            <p:ph type="title"/>
          </p:nvPr>
        </p:nvSpPr>
        <p:spPr/>
        <p:txBody>
          <a:bodyPr/>
          <a:lstStyle/>
          <a:p>
            <a:r>
              <a:rPr lang="ru-RU" sz="3200" dirty="0"/>
              <a:t>Первый </a:t>
            </a:r>
            <a:r>
              <a:rPr lang="en-US" sz="3200" dirty="0"/>
              <a:t>SQL-</a:t>
            </a:r>
            <a:r>
              <a:rPr lang="ru-RU" sz="3200" dirty="0"/>
              <a:t>запрос, часть 3</a:t>
            </a:r>
            <a:endParaRPr lang="en-US" sz="3200" dirty="0"/>
          </a:p>
        </p:txBody>
      </p:sp>
      <p:sp>
        <p:nvSpPr>
          <p:cNvPr id="5" name="Slide Number Placeholder 4">
            <a:extLst>
              <a:ext uri="{FF2B5EF4-FFF2-40B4-BE49-F238E27FC236}">
                <a16:creationId xmlns:a16="http://schemas.microsoft.com/office/drawing/2014/main" id="{6A0807BA-827F-4ACF-A5F2-FCF1182E683D}"/>
              </a:ext>
            </a:extLst>
          </p:cNvPr>
          <p:cNvSpPr>
            <a:spLocks noGrp="1"/>
          </p:cNvSpPr>
          <p:nvPr>
            <p:ph type="sldNum" sz="quarter" idx="12"/>
          </p:nvPr>
        </p:nvSpPr>
        <p:spPr/>
        <p:txBody>
          <a:bodyPr/>
          <a:lstStyle/>
          <a:p>
            <a:fld id="{B1B253E9-CDEA-438E-B7D3-7926FC4ECBE4}" type="slidenum">
              <a:rPr lang="en-US" smtClean="0"/>
              <a:t>10</a:t>
            </a:fld>
            <a:endParaRPr lang="en-US" dirty="0"/>
          </a:p>
        </p:txBody>
      </p:sp>
      <p:sp>
        <p:nvSpPr>
          <p:cNvPr id="10" name="TextBox 9">
            <a:extLst>
              <a:ext uri="{FF2B5EF4-FFF2-40B4-BE49-F238E27FC236}">
                <a16:creationId xmlns:a16="http://schemas.microsoft.com/office/drawing/2014/main" id="{20E41E70-4743-49A0-A58C-3874B1692A76}"/>
              </a:ext>
            </a:extLst>
          </p:cNvPr>
          <p:cNvSpPr txBox="1"/>
          <p:nvPr/>
        </p:nvSpPr>
        <p:spPr>
          <a:xfrm>
            <a:off x="1061318" y="3082022"/>
            <a:ext cx="3680183" cy="2893100"/>
          </a:xfrm>
          <a:prstGeom prst="rect">
            <a:avLst/>
          </a:prstGeom>
          <a:noFill/>
        </p:spPr>
        <p:txBody>
          <a:bodyPr wrap="square">
            <a:spAutoFit/>
          </a:bodyPr>
          <a:lstStyle/>
          <a:p>
            <a:pPr algn="just"/>
            <a:r>
              <a:rPr lang="ru-RU" sz="1400" dirty="0"/>
              <a:t>	Далее, необходимо было дополнительно вывести столбец со средней суммарной стоимостью заказа для каждого клиента.</a:t>
            </a:r>
          </a:p>
          <a:p>
            <a:pPr algn="just"/>
            <a:r>
              <a:rPr lang="ru-RU" sz="1400" dirty="0"/>
              <a:t>	Для этого, в существующий запрос была добавлена агрегатная функция «AVG» как 4-е поле оператора SELECT. Также, так как поле «Общая стоимость заказа» имеет тип данных «money», то для корректной работы функции AVG необходимо явно указать, что использовать это поле нужно как тип данных «NUMERIC».</a:t>
            </a:r>
            <a:endParaRPr lang="en-US" sz="1400" dirty="0"/>
          </a:p>
        </p:txBody>
      </p:sp>
      <p:pic>
        <p:nvPicPr>
          <p:cNvPr id="7" name="Picture 6">
            <a:extLst>
              <a:ext uri="{FF2B5EF4-FFF2-40B4-BE49-F238E27FC236}">
                <a16:creationId xmlns:a16="http://schemas.microsoft.com/office/drawing/2014/main" id="{3C14AB3B-5ABC-4E52-8633-F7270F8B8C1D}"/>
              </a:ext>
            </a:extLst>
          </p:cNvPr>
          <p:cNvPicPr/>
          <p:nvPr/>
        </p:nvPicPr>
        <p:blipFill>
          <a:blip r:embed="rId2"/>
          <a:stretch>
            <a:fillRect/>
          </a:stretch>
        </p:blipFill>
        <p:spPr>
          <a:xfrm>
            <a:off x="5535660" y="2376248"/>
            <a:ext cx="5595022" cy="4304649"/>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67609A4C-E7C4-4064-B326-344A7C501671}"/>
              </a:ext>
            </a:extLst>
          </p:cNvPr>
          <p:cNvCxnSpPr>
            <a:stCxn id="10" idx="3"/>
          </p:cNvCxnSpPr>
          <p:nvPr/>
        </p:nvCxnSpPr>
        <p:spPr>
          <a:xfrm>
            <a:off x="4741501" y="4528572"/>
            <a:ext cx="6922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7731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6C400-A64D-402B-AF0B-DCD01B55B98B}"/>
              </a:ext>
            </a:extLst>
          </p:cNvPr>
          <p:cNvSpPr>
            <a:spLocks noGrp="1"/>
          </p:cNvSpPr>
          <p:nvPr>
            <p:ph type="title"/>
          </p:nvPr>
        </p:nvSpPr>
        <p:spPr/>
        <p:txBody>
          <a:bodyPr/>
          <a:lstStyle/>
          <a:p>
            <a:r>
              <a:rPr lang="ru-RU" sz="3200" dirty="0"/>
              <a:t>Второй </a:t>
            </a:r>
            <a:r>
              <a:rPr lang="en-US" sz="3200" dirty="0"/>
              <a:t>SQL-</a:t>
            </a:r>
            <a:r>
              <a:rPr lang="ru-RU" sz="3200" dirty="0"/>
              <a:t>запрос</a:t>
            </a:r>
            <a:endParaRPr lang="en-US" sz="3200" dirty="0"/>
          </a:p>
        </p:txBody>
      </p:sp>
      <p:sp>
        <p:nvSpPr>
          <p:cNvPr id="5" name="Slide Number Placeholder 4">
            <a:extLst>
              <a:ext uri="{FF2B5EF4-FFF2-40B4-BE49-F238E27FC236}">
                <a16:creationId xmlns:a16="http://schemas.microsoft.com/office/drawing/2014/main" id="{6A0807BA-827F-4ACF-A5F2-FCF1182E683D}"/>
              </a:ext>
            </a:extLst>
          </p:cNvPr>
          <p:cNvSpPr>
            <a:spLocks noGrp="1"/>
          </p:cNvSpPr>
          <p:nvPr>
            <p:ph type="sldNum" sz="quarter" idx="12"/>
          </p:nvPr>
        </p:nvSpPr>
        <p:spPr/>
        <p:txBody>
          <a:bodyPr/>
          <a:lstStyle/>
          <a:p>
            <a:fld id="{B1B253E9-CDEA-438E-B7D3-7926FC4ECBE4}" type="slidenum">
              <a:rPr lang="en-US" smtClean="0"/>
              <a:t>11</a:t>
            </a:fld>
            <a:endParaRPr lang="en-US" dirty="0"/>
          </a:p>
        </p:txBody>
      </p:sp>
      <p:sp>
        <p:nvSpPr>
          <p:cNvPr id="10" name="TextBox 9">
            <a:extLst>
              <a:ext uri="{FF2B5EF4-FFF2-40B4-BE49-F238E27FC236}">
                <a16:creationId xmlns:a16="http://schemas.microsoft.com/office/drawing/2014/main" id="{20E41E70-4743-49A0-A58C-3874B1692A76}"/>
              </a:ext>
            </a:extLst>
          </p:cNvPr>
          <p:cNvSpPr txBox="1"/>
          <p:nvPr/>
        </p:nvSpPr>
        <p:spPr>
          <a:xfrm>
            <a:off x="817916" y="2975125"/>
            <a:ext cx="4585157" cy="3108543"/>
          </a:xfrm>
          <a:prstGeom prst="rect">
            <a:avLst/>
          </a:prstGeom>
          <a:noFill/>
        </p:spPr>
        <p:txBody>
          <a:bodyPr wrap="square">
            <a:spAutoFit/>
          </a:bodyPr>
          <a:lstStyle/>
          <a:p>
            <a:pPr algn="just"/>
            <a:r>
              <a:rPr lang="ru-RU" sz="1400" dirty="0"/>
              <a:t>	Далее, по заданию, необходимо было сформировать запрос, который выводил бы клиента (список клиентов) с наибольшей суммарной стоимостью заказов (имя, фамилия, стоимость).</a:t>
            </a:r>
          </a:p>
          <a:p>
            <a:pPr algn="just"/>
            <a:r>
              <a:rPr lang="ru-RU" sz="1400" dirty="0"/>
              <a:t>	Запрос был создан на основе предыдущего, были убраны операторы </a:t>
            </a:r>
            <a:r>
              <a:rPr lang="en-US" sz="1400" dirty="0"/>
              <a:t>ORDER BY </a:t>
            </a:r>
            <a:r>
              <a:rPr lang="ru-RU" sz="1400" dirty="0"/>
              <a:t>и </a:t>
            </a:r>
            <a:r>
              <a:rPr lang="en-US" sz="1400" dirty="0"/>
              <a:t>AVG, </a:t>
            </a:r>
            <a:r>
              <a:rPr lang="ru-RU" sz="1400" dirty="0"/>
              <a:t>т.к. по заданию сортировка и среднее значение суммарной стоимости не требуются.</a:t>
            </a:r>
          </a:p>
          <a:p>
            <a:pPr algn="just"/>
            <a:r>
              <a:rPr lang="ru-RU" sz="1400" dirty="0"/>
              <a:t>	Далее, в конец запроса было добавлено ключевое слово «HAVING», которое выполняет фильтрацию клиентов, которые были сгруппированы по критериям из «GROUP BY».</a:t>
            </a:r>
            <a:endParaRPr lang="en-US" sz="1400" dirty="0"/>
          </a:p>
        </p:txBody>
      </p:sp>
      <p:pic>
        <p:nvPicPr>
          <p:cNvPr id="8" name="Picture 7">
            <a:extLst>
              <a:ext uri="{FF2B5EF4-FFF2-40B4-BE49-F238E27FC236}">
                <a16:creationId xmlns:a16="http://schemas.microsoft.com/office/drawing/2014/main" id="{CE040961-3556-49DA-910C-9510B787FBC7}"/>
              </a:ext>
            </a:extLst>
          </p:cNvPr>
          <p:cNvPicPr/>
          <p:nvPr/>
        </p:nvPicPr>
        <p:blipFill>
          <a:blip r:embed="rId2"/>
          <a:stretch>
            <a:fillRect/>
          </a:stretch>
        </p:blipFill>
        <p:spPr>
          <a:xfrm>
            <a:off x="5969836" y="2376246"/>
            <a:ext cx="5404248" cy="4306303"/>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210BA831-D0A4-45C1-9741-9FABCCF1E338}"/>
              </a:ext>
            </a:extLst>
          </p:cNvPr>
          <p:cNvCxnSpPr>
            <a:stCxn id="10" idx="3"/>
          </p:cNvCxnSpPr>
          <p:nvPr/>
        </p:nvCxnSpPr>
        <p:spPr>
          <a:xfrm flipV="1">
            <a:off x="5403073" y="4529396"/>
            <a:ext cx="4648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298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6C400-A64D-402B-AF0B-DCD01B55B98B}"/>
              </a:ext>
            </a:extLst>
          </p:cNvPr>
          <p:cNvSpPr>
            <a:spLocks noGrp="1"/>
          </p:cNvSpPr>
          <p:nvPr>
            <p:ph type="title"/>
          </p:nvPr>
        </p:nvSpPr>
        <p:spPr/>
        <p:txBody>
          <a:bodyPr/>
          <a:lstStyle/>
          <a:p>
            <a:r>
              <a:rPr lang="ru-RU" sz="3200" dirty="0"/>
              <a:t>Третий </a:t>
            </a:r>
            <a:r>
              <a:rPr lang="en-US" sz="3200" dirty="0"/>
              <a:t>SQL-</a:t>
            </a:r>
            <a:r>
              <a:rPr lang="ru-RU" sz="3200" dirty="0"/>
              <a:t>запрос</a:t>
            </a:r>
            <a:endParaRPr lang="en-US" sz="3200" dirty="0"/>
          </a:p>
        </p:txBody>
      </p:sp>
      <p:sp>
        <p:nvSpPr>
          <p:cNvPr id="5" name="Slide Number Placeholder 4">
            <a:extLst>
              <a:ext uri="{FF2B5EF4-FFF2-40B4-BE49-F238E27FC236}">
                <a16:creationId xmlns:a16="http://schemas.microsoft.com/office/drawing/2014/main" id="{6A0807BA-827F-4ACF-A5F2-FCF1182E683D}"/>
              </a:ext>
            </a:extLst>
          </p:cNvPr>
          <p:cNvSpPr>
            <a:spLocks noGrp="1"/>
          </p:cNvSpPr>
          <p:nvPr>
            <p:ph type="sldNum" sz="quarter" idx="12"/>
          </p:nvPr>
        </p:nvSpPr>
        <p:spPr/>
        <p:txBody>
          <a:bodyPr/>
          <a:lstStyle/>
          <a:p>
            <a:fld id="{B1B253E9-CDEA-438E-B7D3-7926FC4ECBE4}" type="slidenum">
              <a:rPr lang="en-US" smtClean="0"/>
              <a:t>12</a:t>
            </a:fld>
            <a:endParaRPr lang="en-US" dirty="0"/>
          </a:p>
        </p:txBody>
      </p:sp>
      <p:sp>
        <p:nvSpPr>
          <p:cNvPr id="10" name="TextBox 9">
            <a:extLst>
              <a:ext uri="{FF2B5EF4-FFF2-40B4-BE49-F238E27FC236}">
                <a16:creationId xmlns:a16="http://schemas.microsoft.com/office/drawing/2014/main" id="{20E41E70-4743-49A0-A58C-3874B1692A76}"/>
              </a:ext>
            </a:extLst>
          </p:cNvPr>
          <p:cNvSpPr txBox="1"/>
          <p:nvPr/>
        </p:nvSpPr>
        <p:spPr>
          <a:xfrm>
            <a:off x="1154954" y="3298288"/>
            <a:ext cx="4078620" cy="2462213"/>
          </a:xfrm>
          <a:prstGeom prst="rect">
            <a:avLst/>
          </a:prstGeom>
          <a:noFill/>
        </p:spPr>
        <p:txBody>
          <a:bodyPr wrap="square">
            <a:spAutoFit/>
          </a:bodyPr>
          <a:lstStyle/>
          <a:p>
            <a:pPr algn="just"/>
            <a:r>
              <a:rPr lang="ru-RU" sz="1400" dirty="0"/>
              <a:t>	В третьем запросе, необходимо было для каждого клиента с наибольшей суммарной стоимостью заказов вывести список его заказов (номер заказа и стоимость) в порядке возрастания стоимости заказа.</a:t>
            </a:r>
          </a:p>
          <a:p>
            <a:pPr algn="just"/>
            <a:r>
              <a:rPr lang="ru-RU" sz="1400" dirty="0"/>
              <a:t>	Подзапрос вернёт </a:t>
            </a:r>
            <a:r>
              <a:rPr lang="en-US" sz="1400" dirty="0"/>
              <a:t>ID</a:t>
            </a:r>
            <a:r>
              <a:rPr lang="ru-RU" sz="1400" dirty="0"/>
              <a:t> того клиента, у которого наибольшая суммарная стоимость заказов, а оператор «</a:t>
            </a:r>
            <a:r>
              <a:rPr lang="en-US" sz="1400" dirty="0"/>
              <a:t>WHERE</a:t>
            </a:r>
            <a:r>
              <a:rPr lang="ru-RU" sz="1400" dirty="0"/>
              <a:t>», соответственно,</a:t>
            </a:r>
            <a:r>
              <a:rPr lang="en-US" sz="1400" dirty="0"/>
              <a:t> </a:t>
            </a:r>
            <a:r>
              <a:rPr lang="ru-RU" sz="1400" dirty="0"/>
              <a:t>отфильтрует данные и оставит одного клиента.</a:t>
            </a:r>
          </a:p>
        </p:txBody>
      </p:sp>
      <p:pic>
        <p:nvPicPr>
          <p:cNvPr id="7" name="Picture 6">
            <a:extLst>
              <a:ext uri="{FF2B5EF4-FFF2-40B4-BE49-F238E27FC236}">
                <a16:creationId xmlns:a16="http://schemas.microsoft.com/office/drawing/2014/main" id="{6A56EBDB-8446-4715-BF00-07112140A9B4}"/>
              </a:ext>
            </a:extLst>
          </p:cNvPr>
          <p:cNvPicPr/>
          <p:nvPr/>
        </p:nvPicPr>
        <p:blipFill>
          <a:blip r:embed="rId2"/>
          <a:stretch>
            <a:fillRect/>
          </a:stretch>
        </p:blipFill>
        <p:spPr>
          <a:xfrm>
            <a:off x="6096000" y="2372615"/>
            <a:ext cx="4924023" cy="4313561"/>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1C27346A-95E4-4C91-9FD2-D6E34E0463C3}"/>
              </a:ext>
            </a:extLst>
          </p:cNvPr>
          <p:cNvCxnSpPr>
            <a:stCxn id="10" idx="3"/>
          </p:cNvCxnSpPr>
          <p:nvPr/>
        </p:nvCxnSpPr>
        <p:spPr>
          <a:xfrm>
            <a:off x="5233574" y="4529395"/>
            <a:ext cx="7725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1294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6C400-A64D-402B-AF0B-DCD01B55B98B}"/>
              </a:ext>
            </a:extLst>
          </p:cNvPr>
          <p:cNvSpPr>
            <a:spLocks noGrp="1"/>
          </p:cNvSpPr>
          <p:nvPr>
            <p:ph type="title"/>
          </p:nvPr>
        </p:nvSpPr>
        <p:spPr/>
        <p:txBody>
          <a:bodyPr/>
          <a:lstStyle/>
          <a:p>
            <a:r>
              <a:rPr lang="ru-RU" sz="3200" dirty="0"/>
              <a:t>Четвертый </a:t>
            </a:r>
            <a:r>
              <a:rPr lang="en-US" sz="3200" dirty="0"/>
              <a:t>SQL-</a:t>
            </a:r>
            <a:r>
              <a:rPr lang="ru-RU" sz="3200" dirty="0"/>
              <a:t>запрос</a:t>
            </a:r>
            <a:endParaRPr lang="en-US" sz="3200" dirty="0"/>
          </a:p>
        </p:txBody>
      </p:sp>
      <p:sp>
        <p:nvSpPr>
          <p:cNvPr id="5" name="Slide Number Placeholder 4">
            <a:extLst>
              <a:ext uri="{FF2B5EF4-FFF2-40B4-BE49-F238E27FC236}">
                <a16:creationId xmlns:a16="http://schemas.microsoft.com/office/drawing/2014/main" id="{6A0807BA-827F-4ACF-A5F2-FCF1182E683D}"/>
              </a:ext>
            </a:extLst>
          </p:cNvPr>
          <p:cNvSpPr>
            <a:spLocks noGrp="1"/>
          </p:cNvSpPr>
          <p:nvPr>
            <p:ph type="sldNum" sz="quarter" idx="12"/>
          </p:nvPr>
        </p:nvSpPr>
        <p:spPr/>
        <p:txBody>
          <a:bodyPr/>
          <a:lstStyle/>
          <a:p>
            <a:fld id="{B1B253E9-CDEA-438E-B7D3-7926FC4ECBE4}" type="slidenum">
              <a:rPr lang="en-US" smtClean="0"/>
              <a:t>13</a:t>
            </a:fld>
            <a:endParaRPr lang="en-US" dirty="0"/>
          </a:p>
        </p:txBody>
      </p:sp>
      <p:sp>
        <p:nvSpPr>
          <p:cNvPr id="10" name="TextBox 9">
            <a:extLst>
              <a:ext uri="{FF2B5EF4-FFF2-40B4-BE49-F238E27FC236}">
                <a16:creationId xmlns:a16="http://schemas.microsoft.com/office/drawing/2014/main" id="{20E41E70-4743-49A0-A58C-3874B1692A76}"/>
              </a:ext>
            </a:extLst>
          </p:cNvPr>
          <p:cNvSpPr txBox="1"/>
          <p:nvPr/>
        </p:nvSpPr>
        <p:spPr>
          <a:xfrm>
            <a:off x="372123" y="3082847"/>
            <a:ext cx="4078620" cy="2893100"/>
          </a:xfrm>
          <a:prstGeom prst="rect">
            <a:avLst/>
          </a:prstGeom>
          <a:noFill/>
        </p:spPr>
        <p:txBody>
          <a:bodyPr wrap="square">
            <a:spAutoFit/>
          </a:bodyPr>
          <a:lstStyle/>
          <a:p>
            <a:pPr algn="just"/>
            <a:r>
              <a:rPr lang="ru-RU" sz="1400" dirty="0"/>
              <a:t>	Далее, необходимо было вывести только тех клиентов, у которых суммарная стоимость заказов превышает среднюю суммарную стоимость заказов клиентов (имя, фамилия, суммарная стоимость заказов клиента, средняя стоимость заказа).</a:t>
            </a:r>
          </a:p>
          <a:p>
            <a:pPr algn="just"/>
            <a:r>
              <a:rPr lang="ru-RU" sz="1400" dirty="0"/>
              <a:t>	Для наглядности выводится средняя суммарная стоимость заказа для одного конкретного клиента, а также средняя суммарная стоимость заказа среди всех клиентов (фильтрация выполняется по этому значению).</a:t>
            </a:r>
          </a:p>
        </p:txBody>
      </p:sp>
      <p:pic>
        <p:nvPicPr>
          <p:cNvPr id="8" name="Picture 7">
            <a:extLst>
              <a:ext uri="{FF2B5EF4-FFF2-40B4-BE49-F238E27FC236}">
                <a16:creationId xmlns:a16="http://schemas.microsoft.com/office/drawing/2014/main" id="{333AD7A7-650C-4C83-AB13-5C85C94EB8EB}"/>
              </a:ext>
            </a:extLst>
          </p:cNvPr>
          <p:cNvPicPr/>
          <p:nvPr/>
        </p:nvPicPr>
        <p:blipFill>
          <a:blip r:embed="rId2"/>
          <a:stretch>
            <a:fillRect/>
          </a:stretch>
        </p:blipFill>
        <p:spPr>
          <a:xfrm>
            <a:off x="4990826" y="2372618"/>
            <a:ext cx="6990545" cy="4313558"/>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D688B3D1-9F49-4E79-A596-824C925FF00A}"/>
              </a:ext>
            </a:extLst>
          </p:cNvPr>
          <p:cNvCxnSpPr>
            <a:stCxn id="10" idx="3"/>
          </p:cNvCxnSpPr>
          <p:nvPr/>
        </p:nvCxnSpPr>
        <p:spPr>
          <a:xfrm>
            <a:off x="4450743" y="4529397"/>
            <a:ext cx="4370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5766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6C400-A64D-402B-AF0B-DCD01B55B98B}"/>
              </a:ext>
            </a:extLst>
          </p:cNvPr>
          <p:cNvSpPr>
            <a:spLocks noGrp="1"/>
          </p:cNvSpPr>
          <p:nvPr>
            <p:ph type="title"/>
          </p:nvPr>
        </p:nvSpPr>
        <p:spPr/>
        <p:txBody>
          <a:bodyPr/>
          <a:lstStyle/>
          <a:p>
            <a:r>
              <a:rPr lang="ru-RU" sz="3200" dirty="0"/>
              <a:t>Индивидуальная задача. Создание и заполнение таблиц, часть 1.</a:t>
            </a:r>
            <a:endParaRPr lang="en-US" sz="3200" dirty="0"/>
          </a:p>
        </p:txBody>
      </p:sp>
      <p:sp>
        <p:nvSpPr>
          <p:cNvPr id="5" name="Slide Number Placeholder 4">
            <a:extLst>
              <a:ext uri="{FF2B5EF4-FFF2-40B4-BE49-F238E27FC236}">
                <a16:creationId xmlns:a16="http://schemas.microsoft.com/office/drawing/2014/main" id="{6A0807BA-827F-4ACF-A5F2-FCF1182E683D}"/>
              </a:ext>
            </a:extLst>
          </p:cNvPr>
          <p:cNvSpPr>
            <a:spLocks noGrp="1"/>
          </p:cNvSpPr>
          <p:nvPr>
            <p:ph type="sldNum" sz="quarter" idx="12"/>
          </p:nvPr>
        </p:nvSpPr>
        <p:spPr/>
        <p:txBody>
          <a:bodyPr/>
          <a:lstStyle/>
          <a:p>
            <a:fld id="{B1B253E9-CDEA-438E-B7D3-7926FC4ECBE4}" type="slidenum">
              <a:rPr lang="en-US" smtClean="0"/>
              <a:t>14</a:t>
            </a:fld>
            <a:endParaRPr lang="en-US" dirty="0"/>
          </a:p>
        </p:txBody>
      </p:sp>
      <p:pic>
        <p:nvPicPr>
          <p:cNvPr id="7" name="Picture 6">
            <a:extLst>
              <a:ext uri="{FF2B5EF4-FFF2-40B4-BE49-F238E27FC236}">
                <a16:creationId xmlns:a16="http://schemas.microsoft.com/office/drawing/2014/main" id="{E415F011-EDDF-458D-B5C0-3DB8CF2944D5}"/>
              </a:ext>
            </a:extLst>
          </p:cNvPr>
          <p:cNvPicPr/>
          <p:nvPr/>
        </p:nvPicPr>
        <p:blipFill>
          <a:blip r:embed="rId2"/>
          <a:stretch>
            <a:fillRect/>
          </a:stretch>
        </p:blipFill>
        <p:spPr>
          <a:xfrm>
            <a:off x="447563" y="2302446"/>
            <a:ext cx="1952625" cy="2957551"/>
          </a:xfrm>
          <a:prstGeom prst="rect">
            <a:avLst/>
          </a:prstGeom>
          <a:ln>
            <a:solidFill>
              <a:schemeClr val="tx1"/>
            </a:solidFill>
          </a:ln>
        </p:spPr>
      </p:pic>
      <p:pic>
        <p:nvPicPr>
          <p:cNvPr id="9" name="Picture 8">
            <a:extLst>
              <a:ext uri="{FF2B5EF4-FFF2-40B4-BE49-F238E27FC236}">
                <a16:creationId xmlns:a16="http://schemas.microsoft.com/office/drawing/2014/main" id="{13F8FADF-127F-4D84-BB77-BB1F723476D4}"/>
              </a:ext>
            </a:extLst>
          </p:cNvPr>
          <p:cNvPicPr/>
          <p:nvPr/>
        </p:nvPicPr>
        <p:blipFill>
          <a:blip r:embed="rId3"/>
          <a:stretch>
            <a:fillRect/>
          </a:stretch>
        </p:blipFill>
        <p:spPr>
          <a:xfrm>
            <a:off x="1802488" y="3257410"/>
            <a:ext cx="6032833" cy="3351161"/>
          </a:xfrm>
          <a:prstGeom prst="rect">
            <a:avLst/>
          </a:prstGeom>
          <a:ln>
            <a:solidFill>
              <a:schemeClr val="tx1"/>
            </a:solidFill>
          </a:ln>
        </p:spPr>
      </p:pic>
      <p:sp>
        <p:nvSpPr>
          <p:cNvPr id="11" name="TextBox 10">
            <a:extLst>
              <a:ext uri="{FF2B5EF4-FFF2-40B4-BE49-F238E27FC236}">
                <a16:creationId xmlns:a16="http://schemas.microsoft.com/office/drawing/2014/main" id="{580A567F-2322-469E-A255-53134A334A30}"/>
              </a:ext>
            </a:extLst>
          </p:cNvPr>
          <p:cNvSpPr txBox="1"/>
          <p:nvPr/>
        </p:nvSpPr>
        <p:spPr>
          <a:xfrm>
            <a:off x="8207419" y="3659559"/>
            <a:ext cx="3417896" cy="1600438"/>
          </a:xfrm>
          <a:prstGeom prst="rect">
            <a:avLst/>
          </a:prstGeom>
          <a:noFill/>
        </p:spPr>
        <p:txBody>
          <a:bodyPr wrap="square">
            <a:spAutoFit/>
          </a:bodyPr>
          <a:lstStyle/>
          <a:p>
            <a:pPr algn="just"/>
            <a:r>
              <a:rPr lang="ru-RU" sz="1400" dirty="0"/>
              <a:t>	Были взяты таблицы из предыдущей лабораторной работы. Скрипты на создание таблиц были готовы, поэтому они просто были выполнены в </a:t>
            </a:r>
            <a:r>
              <a:rPr lang="en-US" sz="1400" dirty="0"/>
              <a:t>DBeaver.</a:t>
            </a:r>
            <a:br>
              <a:rPr lang="en-US" sz="1400" dirty="0"/>
            </a:br>
            <a:r>
              <a:rPr lang="ru-RU" sz="1400" dirty="0"/>
              <a:t>	Далее, таблицы были заполнены тестовыми данными.</a:t>
            </a:r>
          </a:p>
        </p:txBody>
      </p:sp>
      <p:cxnSp>
        <p:nvCxnSpPr>
          <p:cNvPr id="6" name="Straight Arrow Connector 5">
            <a:extLst>
              <a:ext uri="{FF2B5EF4-FFF2-40B4-BE49-F238E27FC236}">
                <a16:creationId xmlns:a16="http://schemas.microsoft.com/office/drawing/2014/main" id="{B672BB19-06DA-4519-B0C1-9EF4744116F9}"/>
              </a:ext>
            </a:extLst>
          </p:cNvPr>
          <p:cNvCxnSpPr>
            <a:cxnSpLocks/>
          </p:cNvCxnSpPr>
          <p:nvPr/>
        </p:nvCxnSpPr>
        <p:spPr>
          <a:xfrm flipH="1">
            <a:off x="7835321" y="2694259"/>
            <a:ext cx="611791" cy="397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CE56891-33B7-467A-AB6B-466264704DF8}"/>
              </a:ext>
            </a:extLst>
          </p:cNvPr>
          <p:cNvSpPr txBox="1"/>
          <p:nvPr/>
        </p:nvSpPr>
        <p:spPr>
          <a:xfrm>
            <a:off x="8438375" y="2386482"/>
            <a:ext cx="1791065" cy="307777"/>
          </a:xfrm>
          <a:prstGeom prst="rect">
            <a:avLst/>
          </a:prstGeom>
          <a:noFill/>
        </p:spPr>
        <p:txBody>
          <a:bodyPr wrap="square">
            <a:spAutoFit/>
          </a:bodyPr>
          <a:lstStyle/>
          <a:p>
            <a:pPr algn="just"/>
            <a:r>
              <a:rPr lang="ru-RU" sz="1400" dirty="0"/>
              <a:t>Таблица «Товары»</a:t>
            </a:r>
          </a:p>
        </p:txBody>
      </p:sp>
      <p:cxnSp>
        <p:nvCxnSpPr>
          <p:cNvPr id="14" name="Straight Arrow Connector 13">
            <a:extLst>
              <a:ext uri="{FF2B5EF4-FFF2-40B4-BE49-F238E27FC236}">
                <a16:creationId xmlns:a16="http://schemas.microsoft.com/office/drawing/2014/main" id="{AEA51537-F403-4CE5-99F0-DEDD09517522}"/>
              </a:ext>
            </a:extLst>
          </p:cNvPr>
          <p:cNvCxnSpPr>
            <a:cxnSpLocks/>
          </p:cNvCxnSpPr>
          <p:nvPr/>
        </p:nvCxnSpPr>
        <p:spPr>
          <a:xfrm flipV="1">
            <a:off x="1032812" y="5400881"/>
            <a:ext cx="122142" cy="447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B535E82-AEA8-4511-BBF9-D002711C0B75}"/>
              </a:ext>
            </a:extLst>
          </p:cNvPr>
          <p:cNvSpPr txBox="1"/>
          <p:nvPr/>
        </p:nvSpPr>
        <p:spPr>
          <a:xfrm>
            <a:off x="250977" y="5881811"/>
            <a:ext cx="1301529" cy="738664"/>
          </a:xfrm>
          <a:prstGeom prst="rect">
            <a:avLst/>
          </a:prstGeom>
          <a:noFill/>
        </p:spPr>
        <p:txBody>
          <a:bodyPr wrap="square">
            <a:spAutoFit/>
          </a:bodyPr>
          <a:lstStyle/>
          <a:p>
            <a:pPr algn="ctr"/>
            <a:r>
              <a:rPr lang="ru-RU" sz="1400" dirty="0"/>
              <a:t>Таблица</a:t>
            </a:r>
            <a:br>
              <a:rPr lang="ru-RU" sz="1400" dirty="0"/>
            </a:br>
            <a:r>
              <a:rPr lang="ru-RU" sz="1400" dirty="0"/>
              <a:t>«Единицы измерения»</a:t>
            </a:r>
          </a:p>
        </p:txBody>
      </p:sp>
    </p:spTree>
    <p:extLst>
      <p:ext uri="{BB962C8B-B14F-4D97-AF65-F5344CB8AC3E}">
        <p14:creationId xmlns:p14="http://schemas.microsoft.com/office/powerpoint/2010/main" val="3429750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6C400-A64D-402B-AF0B-DCD01B55B98B}"/>
              </a:ext>
            </a:extLst>
          </p:cNvPr>
          <p:cNvSpPr>
            <a:spLocks noGrp="1"/>
          </p:cNvSpPr>
          <p:nvPr>
            <p:ph type="title"/>
          </p:nvPr>
        </p:nvSpPr>
        <p:spPr/>
        <p:txBody>
          <a:bodyPr/>
          <a:lstStyle/>
          <a:p>
            <a:r>
              <a:rPr lang="ru-RU" sz="3200" dirty="0"/>
              <a:t>Индивидуальная задача. Создание и заполнение таблиц, часть 2.</a:t>
            </a:r>
            <a:endParaRPr lang="en-US" sz="3200" dirty="0"/>
          </a:p>
        </p:txBody>
      </p:sp>
      <p:sp>
        <p:nvSpPr>
          <p:cNvPr id="5" name="Slide Number Placeholder 4">
            <a:extLst>
              <a:ext uri="{FF2B5EF4-FFF2-40B4-BE49-F238E27FC236}">
                <a16:creationId xmlns:a16="http://schemas.microsoft.com/office/drawing/2014/main" id="{6A0807BA-827F-4ACF-A5F2-FCF1182E683D}"/>
              </a:ext>
            </a:extLst>
          </p:cNvPr>
          <p:cNvSpPr>
            <a:spLocks noGrp="1"/>
          </p:cNvSpPr>
          <p:nvPr>
            <p:ph type="sldNum" sz="quarter" idx="12"/>
          </p:nvPr>
        </p:nvSpPr>
        <p:spPr/>
        <p:txBody>
          <a:bodyPr/>
          <a:lstStyle/>
          <a:p>
            <a:fld id="{B1B253E9-CDEA-438E-B7D3-7926FC4ECBE4}" type="slidenum">
              <a:rPr lang="en-US" smtClean="0"/>
              <a:t>15</a:t>
            </a:fld>
            <a:endParaRPr lang="en-US" dirty="0"/>
          </a:p>
        </p:txBody>
      </p:sp>
      <p:cxnSp>
        <p:nvCxnSpPr>
          <p:cNvPr id="6" name="Straight Arrow Connector 5">
            <a:extLst>
              <a:ext uri="{FF2B5EF4-FFF2-40B4-BE49-F238E27FC236}">
                <a16:creationId xmlns:a16="http://schemas.microsoft.com/office/drawing/2014/main" id="{B672BB19-06DA-4519-B0C1-9EF4744116F9}"/>
              </a:ext>
            </a:extLst>
          </p:cNvPr>
          <p:cNvCxnSpPr>
            <a:cxnSpLocks/>
          </p:cNvCxnSpPr>
          <p:nvPr/>
        </p:nvCxnSpPr>
        <p:spPr>
          <a:xfrm flipH="1">
            <a:off x="10352541" y="2733551"/>
            <a:ext cx="94193" cy="476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CE56891-33B7-467A-AB6B-466264704DF8}"/>
              </a:ext>
            </a:extLst>
          </p:cNvPr>
          <p:cNvSpPr txBox="1"/>
          <p:nvPr/>
        </p:nvSpPr>
        <p:spPr>
          <a:xfrm>
            <a:off x="9554542" y="2354332"/>
            <a:ext cx="2153713" cy="307777"/>
          </a:xfrm>
          <a:prstGeom prst="rect">
            <a:avLst/>
          </a:prstGeom>
          <a:noFill/>
        </p:spPr>
        <p:txBody>
          <a:bodyPr wrap="square">
            <a:spAutoFit/>
          </a:bodyPr>
          <a:lstStyle/>
          <a:p>
            <a:pPr algn="just"/>
            <a:r>
              <a:rPr lang="ru-RU" sz="1400" dirty="0"/>
              <a:t>Таблица «Продавцы»</a:t>
            </a:r>
          </a:p>
        </p:txBody>
      </p:sp>
      <p:cxnSp>
        <p:nvCxnSpPr>
          <p:cNvPr id="14" name="Straight Arrow Connector 13">
            <a:extLst>
              <a:ext uri="{FF2B5EF4-FFF2-40B4-BE49-F238E27FC236}">
                <a16:creationId xmlns:a16="http://schemas.microsoft.com/office/drawing/2014/main" id="{AEA51537-F403-4CE5-99F0-DEDD09517522}"/>
              </a:ext>
            </a:extLst>
          </p:cNvPr>
          <p:cNvCxnSpPr>
            <a:cxnSpLocks/>
          </p:cNvCxnSpPr>
          <p:nvPr/>
        </p:nvCxnSpPr>
        <p:spPr>
          <a:xfrm flipV="1">
            <a:off x="1093882" y="5229843"/>
            <a:ext cx="61072" cy="8551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B535E82-AEA8-4511-BBF9-D002711C0B75}"/>
              </a:ext>
            </a:extLst>
          </p:cNvPr>
          <p:cNvSpPr txBox="1"/>
          <p:nvPr/>
        </p:nvSpPr>
        <p:spPr>
          <a:xfrm>
            <a:off x="64859" y="6144792"/>
            <a:ext cx="2058047" cy="523220"/>
          </a:xfrm>
          <a:prstGeom prst="rect">
            <a:avLst/>
          </a:prstGeom>
          <a:noFill/>
        </p:spPr>
        <p:txBody>
          <a:bodyPr wrap="square">
            <a:spAutoFit/>
          </a:bodyPr>
          <a:lstStyle/>
          <a:p>
            <a:pPr algn="ctr"/>
            <a:r>
              <a:rPr lang="ru-RU" sz="1400" dirty="0"/>
              <a:t>Таблица</a:t>
            </a:r>
            <a:br>
              <a:rPr lang="ru-RU" sz="1400" dirty="0"/>
            </a:br>
            <a:r>
              <a:rPr lang="ru-RU" sz="1400" dirty="0"/>
              <a:t>«Товары_Продавцы»</a:t>
            </a:r>
          </a:p>
        </p:txBody>
      </p:sp>
      <p:pic>
        <p:nvPicPr>
          <p:cNvPr id="15" name="Picture 14">
            <a:extLst>
              <a:ext uri="{FF2B5EF4-FFF2-40B4-BE49-F238E27FC236}">
                <a16:creationId xmlns:a16="http://schemas.microsoft.com/office/drawing/2014/main" id="{5DB1B0DF-DFEA-47F6-9CFE-FD947E227EE2}"/>
              </a:ext>
            </a:extLst>
          </p:cNvPr>
          <p:cNvPicPr/>
          <p:nvPr/>
        </p:nvPicPr>
        <p:blipFill>
          <a:blip r:embed="rId2"/>
          <a:stretch>
            <a:fillRect/>
          </a:stretch>
        </p:blipFill>
        <p:spPr>
          <a:xfrm>
            <a:off x="525090" y="2324332"/>
            <a:ext cx="2153713" cy="2806833"/>
          </a:xfrm>
          <a:prstGeom prst="rect">
            <a:avLst/>
          </a:prstGeom>
          <a:ln>
            <a:solidFill>
              <a:schemeClr val="tx1"/>
            </a:solidFill>
          </a:ln>
        </p:spPr>
      </p:pic>
      <p:pic>
        <p:nvPicPr>
          <p:cNvPr id="16" name="Picture 15">
            <a:extLst>
              <a:ext uri="{FF2B5EF4-FFF2-40B4-BE49-F238E27FC236}">
                <a16:creationId xmlns:a16="http://schemas.microsoft.com/office/drawing/2014/main" id="{13693CC3-B8E6-4739-B38D-5F687B3214C2}"/>
              </a:ext>
            </a:extLst>
          </p:cNvPr>
          <p:cNvPicPr/>
          <p:nvPr/>
        </p:nvPicPr>
        <p:blipFill>
          <a:blip r:embed="rId3"/>
          <a:stretch>
            <a:fillRect/>
          </a:stretch>
        </p:blipFill>
        <p:spPr>
          <a:xfrm>
            <a:off x="1962560" y="2694259"/>
            <a:ext cx="4551667" cy="3340105"/>
          </a:xfrm>
          <a:prstGeom prst="rect">
            <a:avLst/>
          </a:prstGeom>
          <a:ln>
            <a:solidFill>
              <a:schemeClr val="tx1"/>
            </a:solidFill>
          </a:ln>
        </p:spPr>
      </p:pic>
      <p:pic>
        <p:nvPicPr>
          <p:cNvPr id="12" name="Picture 11">
            <a:extLst>
              <a:ext uri="{FF2B5EF4-FFF2-40B4-BE49-F238E27FC236}">
                <a16:creationId xmlns:a16="http://schemas.microsoft.com/office/drawing/2014/main" id="{335D440D-1428-4E9C-97E2-B5F91FF3A2E5}"/>
              </a:ext>
            </a:extLst>
          </p:cNvPr>
          <p:cNvPicPr/>
          <p:nvPr/>
        </p:nvPicPr>
        <p:blipFill>
          <a:blip r:embed="rId4"/>
          <a:stretch>
            <a:fillRect/>
          </a:stretch>
        </p:blipFill>
        <p:spPr>
          <a:xfrm>
            <a:off x="5117163" y="3351002"/>
            <a:ext cx="6755299" cy="3269473"/>
          </a:xfrm>
          <a:prstGeom prst="rect">
            <a:avLst/>
          </a:prstGeom>
          <a:ln>
            <a:solidFill>
              <a:schemeClr val="tx1"/>
            </a:solidFill>
          </a:ln>
        </p:spPr>
      </p:pic>
      <p:sp>
        <p:nvSpPr>
          <p:cNvPr id="20" name="TextBox 19">
            <a:extLst>
              <a:ext uri="{FF2B5EF4-FFF2-40B4-BE49-F238E27FC236}">
                <a16:creationId xmlns:a16="http://schemas.microsoft.com/office/drawing/2014/main" id="{B07AF4F8-F16D-4F86-9A20-B615B94D435A}"/>
              </a:ext>
            </a:extLst>
          </p:cNvPr>
          <p:cNvSpPr txBox="1"/>
          <p:nvPr/>
        </p:nvSpPr>
        <p:spPr>
          <a:xfrm>
            <a:off x="7321833" y="2386482"/>
            <a:ext cx="2153713" cy="307777"/>
          </a:xfrm>
          <a:prstGeom prst="rect">
            <a:avLst/>
          </a:prstGeom>
          <a:noFill/>
        </p:spPr>
        <p:txBody>
          <a:bodyPr wrap="square">
            <a:spAutoFit/>
          </a:bodyPr>
          <a:lstStyle/>
          <a:p>
            <a:pPr algn="just"/>
            <a:r>
              <a:rPr lang="ru-RU" sz="1400" dirty="0"/>
              <a:t>Таблица «Продажи»</a:t>
            </a:r>
          </a:p>
        </p:txBody>
      </p:sp>
      <p:cxnSp>
        <p:nvCxnSpPr>
          <p:cNvPr id="21" name="Straight Arrow Connector 20">
            <a:extLst>
              <a:ext uri="{FF2B5EF4-FFF2-40B4-BE49-F238E27FC236}">
                <a16:creationId xmlns:a16="http://schemas.microsoft.com/office/drawing/2014/main" id="{58466A3C-87FE-436A-A253-32F539DEBB8D}"/>
              </a:ext>
            </a:extLst>
          </p:cNvPr>
          <p:cNvCxnSpPr>
            <a:cxnSpLocks/>
          </p:cNvCxnSpPr>
          <p:nvPr/>
        </p:nvCxnSpPr>
        <p:spPr>
          <a:xfrm flipH="1">
            <a:off x="6611311" y="2694259"/>
            <a:ext cx="708311" cy="351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9340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5877B31-ED5C-4F19-8B52-4859C12D32B1}"/>
              </a:ext>
            </a:extLst>
          </p:cNvPr>
          <p:cNvSpPr>
            <a:spLocks noGrp="1"/>
          </p:cNvSpPr>
          <p:nvPr>
            <p:ph type="sldNum" sz="quarter" idx="12"/>
          </p:nvPr>
        </p:nvSpPr>
        <p:spPr/>
        <p:txBody>
          <a:bodyPr/>
          <a:lstStyle/>
          <a:p>
            <a:fld id="{B1B253E9-CDEA-438E-B7D3-7926FC4ECBE4}" type="slidenum">
              <a:rPr lang="en-US" smtClean="0"/>
              <a:t>16</a:t>
            </a:fld>
            <a:endParaRPr lang="en-US" dirty="0"/>
          </a:p>
        </p:txBody>
      </p:sp>
      <p:pic>
        <p:nvPicPr>
          <p:cNvPr id="6" name="Content Placeholder 5">
            <a:extLst>
              <a:ext uri="{FF2B5EF4-FFF2-40B4-BE49-F238E27FC236}">
                <a16:creationId xmlns:a16="http://schemas.microsoft.com/office/drawing/2014/main" id="{B6C22978-8E9F-4637-9FE1-78AED9C4F5CB}"/>
              </a:ext>
            </a:extLst>
          </p:cNvPr>
          <p:cNvPicPr>
            <a:picLocks noGrp="1"/>
          </p:cNvPicPr>
          <p:nvPr>
            <p:ph idx="1"/>
          </p:nvPr>
        </p:nvPicPr>
        <p:blipFill>
          <a:blip r:embed="rId2"/>
          <a:stretch>
            <a:fillRect/>
          </a:stretch>
        </p:blipFill>
        <p:spPr>
          <a:xfrm>
            <a:off x="5106210" y="656885"/>
            <a:ext cx="5246330" cy="5544229"/>
          </a:xfrm>
          <a:prstGeom prst="rect">
            <a:avLst/>
          </a:prstGeom>
          <a:ln>
            <a:solidFill>
              <a:schemeClr val="tx1"/>
            </a:solidFill>
          </a:ln>
        </p:spPr>
      </p:pic>
      <p:sp>
        <p:nvSpPr>
          <p:cNvPr id="9" name="Title 1">
            <a:extLst>
              <a:ext uri="{FF2B5EF4-FFF2-40B4-BE49-F238E27FC236}">
                <a16:creationId xmlns:a16="http://schemas.microsoft.com/office/drawing/2014/main" id="{559CE680-A59E-4AAC-A788-EF2B370AFB5C}"/>
              </a:ext>
            </a:extLst>
          </p:cNvPr>
          <p:cNvSpPr>
            <a:spLocks noGrp="1"/>
          </p:cNvSpPr>
          <p:nvPr>
            <p:ph type="title"/>
          </p:nvPr>
        </p:nvSpPr>
        <p:spPr>
          <a:xfrm>
            <a:off x="641838" y="708581"/>
            <a:ext cx="3732809" cy="1527150"/>
          </a:xfrm>
        </p:spPr>
        <p:txBody>
          <a:bodyPr/>
          <a:lstStyle/>
          <a:p>
            <a:r>
              <a:rPr lang="ru-RU" dirty="0"/>
              <a:t>Индивидуальная задача. Формулировка и решение задачи.</a:t>
            </a:r>
            <a:endParaRPr lang="en-US" dirty="0"/>
          </a:p>
        </p:txBody>
      </p:sp>
      <p:sp>
        <p:nvSpPr>
          <p:cNvPr id="10" name="TextBox 9">
            <a:extLst>
              <a:ext uri="{FF2B5EF4-FFF2-40B4-BE49-F238E27FC236}">
                <a16:creationId xmlns:a16="http://schemas.microsoft.com/office/drawing/2014/main" id="{4D9BF2EF-8E5B-4CA7-AF03-89B8842F2243}"/>
              </a:ext>
            </a:extLst>
          </p:cNvPr>
          <p:cNvSpPr txBox="1"/>
          <p:nvPr/>
        </p:nvSpPr>
        <p:spPr>
          <a:xfrm>
            <a:off x="641839" y="2486642"/>
            <a:ext cx="3732808" cy="3539430"/>
          </a:xfrm>
          <a:prstGeom prst="rect">
            <a:avLst/>
          </a:prstGeom>
          <a:noFill/>
        </p:spPr>
        <p:txBody>
          <a:bodyPr wrap="square">
            <a:spAutoFit/>
          </a:bodyPr>
          <a:lstStyle/>
          <a:p>
            <a:pPr algn="just"/>
            <a:r>
              <a:rPr lang="en-US" sz="1400" dirty="0">
                <a:solidFill>
                  <a:schemeClr val="bg1"/>
                </a:solidFill>
              </a:rPr>
              <a:t>	</a:t>
            </a:r>
            <a:r>
              <a:rPr lang="ru-RU" sz="1400" b="1" dirty="0">
                <a:solidFill>
                  <a:schemeClr val="bg1"/>
                </a:solidFill>
              </a:rPr>
              <a:t>Задача</a:t>
            </a:r>
            <a:r>
              <a:rPr lang="en-US" sz="1400" b="1" dirty="0">
                <a:solidFill>
                  <a:schemeClr val="bg1"/>
                </a:solidFill>
              </a:rPr>
              <a:t>: </a:t>
            </a:r>
            <a:r>
              <a:rPr lang="ru-RU" sz="1400" dirty="0">
                <a:solidFill>
                  <a:schemeClr val="bg1"/>
                </a:solidFill>
              </a:rPr>
              <a:t>вывести продавцов (фамилия, имя, отчество, суммарное число продаж продавца), у которых суммарное число продаж превышает средний показатель по всем продавцам. Также, необходимо вывести размер общей выручки, которую получит фирма с продажи товаров, а также вывести размер денежного вознаграждения, которое получит продавец от этой выручки в соответствии с его процентом комиссионных</a:t>
            </a:r>
            <a:r>
              <a:rPr lang="en-US" sz="1400" dirty="0">
                <a:solidFill>
                  <a:schemeClr val="bg1"/>
                </a:solidFill>
              </a:rPr>
              <a:t> </a:t>
            </a:r>
            <a:r>
              <a:rPr lang="ru-RU" sz="1400" dirty="0">
                <a:solidFill>
                  <a:schemeClr val="bg1"/>
                </a:solidFill>
              </a:rPr>
              <a:t>(общая выручка фирмы, доход продавца). Полученный список необходимо отсортировать по убыванию общей выручки фирмы.</a:t>
            </a:r>
          </a:p>
        </p:txBody>
      </p:sp>
    </p:spTree>
    <p:extLst>
      <p:ext uri="{BB962C8B-B14F-4D97-AF65-F5344CB8AC3E}">
        <p14:creationId xmlns:p14="http://schemas.microsoft.com/office/powerpoint/2010/main" val="1011012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6C400-A64D-402B-AF0B-DCD01B55B98B}"/>
              </a:ext>
            </a:extLst>
          </p:cNvPr>
          <p:cNvSpPr>
            <a:spLocks noGrp="1"/>
          </p:cNvSpPr>
          <p:nvPr>
            <p:ph type="title"/>
          </p:nvPr>
        </p:nvSpPr>
        <p:spPr/>
        <p:txBody>
          <a:bodyPr/>
          <a:lstStyle/>
          <a:p>
            <a:r>
              <a:rPr lang="ru-RU" sz="3200" dirty="0"/>
              <a:t>Индивидуальная задача. Результат выполнения </a:t>
            </a:r>
            <a:r>
              <a:rPr lang="en-US" sz="3200" dirty="0"/>
              <a:t>SQL-</a:t>
            </a:r>
            <a:r>
              <a:rPr lang="ru-RU" sz="3200" dirty="0"/>
              <a:t>запроса.</a:t>
            </a:r>
            <a:endParaRPr lang="en-US" sz="3200" dirty="0"/>
          </a:p>
        </p:txBody>
      </p:sp>
      <p:sp>
        <p:nvSpPr>
          <p:cNvPr id="5" name="Slide Number Placeholder 4">
            <a:extLst>
              <a:ext uri="{FF2B5EF4-FFF2-40B4-BE49-F238E27FC236}">
                <a16:creationId xmlns:a16="http://schemas.microsoft.com/office/drawing/2014/main" id="{6A0807BA-827F-4ACF-A5F2-FCF1182E683D}"/>
              </a:ext>
            </a:extLst>
          </p:cNvPr>
          <p:cNvSpPr>
            <a:spLocks noGrp="1"/>
          </p:cNvSpPr>
          <p:nvPr>
            <p:ph type="sldNum" sz="quarter" idx="12"/>
          </p:nvPr>
        </p:nvSpPr>
        <p:spPr/>
        <p:txBody>
          <a:bodyPr/>
          <a:lstStyle/>
          <a:p>
            <a:fld id="{B1B253E9-CDEA-438E-B7D3-7926FC4ECBE4}" type="slidenum">
              <a:rPr lang="en-US" smtClean="0"/>
              <a:t>17</a:t>
            </a:fld>
            <a:endParaRPr lang="en-US" dirty="0"/>
          </a:p>
        </p:txBody>
      </p:sp>
      <p:sp>
        <p:nvSpPr>
          <p:cNvPr id="24" name="TextBox 23">
            <a:extLst>
              <a:ext uri="{FF2B5EF4-FFF2-40B4-BE49-F238E27FC236}">
                <a16:creationId xmlns:a16="http://schemas.microsoft.com/office/drawing/2014/main" id="{1B535E82-AEA8-4511-BBF9-D002711C0B75}"/>
              </a:ext>
            </a:extLst>
          </p:cNvPr>
          <p:cNvSpPr txBox="1"/>
          <p:nvPr/>
        </p:nvSpPr>
        <p:spPr>
          <a:xfrm>
            <a:off x="744359" y="3600106"/>
            <a:ext cx="2242242" cy="1815882"/>
          </a:xfrm>
          <a:prstGeom prst="rect">
            <a:avLst/>
          </a:prstGeom>
          <a:noFill/>
        </p:spPr>
        <p:txBody>
          <a:bodyPr wrap="square">
            <a:spAutoFit/>
          </a:bodyPr>
          <a:lstStyle/>
          <a:p>
            <a:pPr algn="just"/>
            <a:r>
              <a:rPr lang="ru-RU" sz="1400" dirty="0"/>
              <a:t>	Запрос был выполнен, результат показан на рисунке.</a:t>
            </a:r>
          </a:p>
          <a:p>
            <a:pPr algn="just"/>
            <a:r>
              <a:rPr lang="ru-RU" sz="1400" dirty="0"/>
              <a:t>	Для наглядности, дополнительно выводится среднее число продаж по всей фирме.</a:t>
            </a:r>
          </a:p>
        </p:txBody>
      </p:sp>
      <p:pic>
        <p:nvPicPr>
          <p:cNvPr id="17" name="Picture 16">
            <a:extLst>
              <a:ext uri="{FF2B5EF4-FFF2-40B4-BE49-F238E27FC236}">
                <a16:creationId xmlns:a16="http://schemas.microsoft.com/office/drawing/2014/main" id="{E9A2130C-A7E1-4A0B-B6B7-9D3D37D20D1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431840" y="2348084"/>
            <a:ext cx="8015801" cy="4319927"/>
          </a:xfrm>
          <a:prstGeom prst="rect">
            <a:avLst/>
          </a:prstGeom>
          <a:noFill/>
          <a:ln>
            <a:solidFill>
              <a:schemeClr val="tx1"/>
            </a:solidFill>
          </a:ln>
        </p:spPr>
      </p:pic>
      <p:cxnSp>
        <p:nvCxnSpPr>
          <p:cNvPr id="11" name="Straight Arrow Connector 10">
            <a:extLst>
              <a:ext uri="{FF2B5EF4-FFF2-40B4-BE49-F238E27FC236}">
                <a16:creationId xmlns:a16="http://schemas.microsoft.com/office/drawing/2014/main" id="{E8341EEE-2055-4208-8CC4-3FEBE5CB8C04}"/>
              </a:ext>
            </a:extLst>
          </p:cNvPr>
          <p:cNvCxnSpPr>
            <a:stCxn id="24" idx="3"/>
          </p:cNvCxnSpPr>
          <p:nvPr/>
        </p:nvCxnSpPr>
        <p:spPr>
          <a:xfrm>
            <a:off x="2986601" y="4508047"/>
            <a:ext cx="3618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8548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6C400-A64D-402B-AF0B-DCD01B55B98B}"/>
              </a:ext>
            </a:extLst>
          </p:cNvPr>
          <p:cNvSpPr>
            <a:spLocks noGrp="1"/>
          </p:cNvSpPr>
          <p:nvPr>
            <p:ph type="title"/>
          </p:nvPr>
        </p:nvSpPr>
        <p:spPr/>
        <p:txBody>
          <a:bodyPr/>
          <a:lstStyle/>
          <a:p>
            <a:r>
              <a:rPr lang="ru-RU" sz="3200" dirty="0"/>
              <a:t>Файл «</a:t>
            </a:r>
            <a:r>
              <a:rPr lang="en-US" sz="3200" dirty="0"/>
              <a:t>docker-</a:t>
            </a:r>
            <a:r>
              <a:rPr lang="en-US" sz="3200" dirty="0" err="1"/>
              <a:t>compose.yml</a:t>
            </a:r>
            <a:r>
              <a:rPr lang="ru-RU" sz="3200" dirty="0"/>
              <a:t>»</a:t>
            </a:r>
            <a:endParaRPr lang="en-US" sz="3200" dirty="0"/>
          </a:p>
        </p:txBody>
      </p:sp>
      <p:sp>
        <p:nvSpPr>
          <p:cNvPr id="5" name="Slide Number Placeholder 4">
            <a:extLst>
              <a:ext uri="{FF2B5EF4-FFF2-40B4-BE49-F238E27FC236}">
                <a16:creationId xmlns:a16="http://schemas.microsoft.com/office/drawing/2014/main" id="{6A0807BA-827F-4ACF-A5F2-FCF1182E683D}"/>
              </a:ext>
            </a:extLst>
          </p:cNvPr>
          <p:cNvSpPr>
            <a:spLocks noGrp="1"/>
          </p:cNvSpPr>
          <p:nvPr>
            <p:ph type="sldNum" sz="quarter" idx="12"/>
          </p:nvPr>
        </p:nvSpPr>
        <p:spPr/>
        <p:txBody>
          <a:bodyPr/>
          <a:lstStyle/>
          <a:p>
            <a:fld id="{B1B253E9-CDEA-438E-B7D3-7926FC4ECBE4}" type="slidenum">
              <a:rPr lang="en-US" smtClean="0"/>
              <a:t>18</a:t>
            </a:fld>
            <a:endParaRPr lang="en-US" dirty="0"/>
          </a:p>
        </p:txBody>
      </p:sp>
      <p:sp>
        <p:nvSpPr>
          <p:cNvPr id="24" name="TextBox 23">
            <a:extLst>
              <a:ext uri="{FF2B5EF4-FFF2-40B4-BE49-F238E27FC236}">
                <a16:creationId xmlns:a16="http://schemas.microsoft.com/office/drawing/2014/main" id="{1B535E82-AEA8-4511-BBF9-D002711C0B75}"/>
              </a:ext>
            </a:extLst>
          </p:cNvPr>
          <p:cNvSpPr txBox="1"/>
          <p:nvPr/>
        </p:nvSpPr>
        <p:spPr>
          <a:xfrm>
            <a:off x="250977" y="2488343"/>
            <a:ext cx="3669760" cy="4185761"/>
          </a:xfrm>
          <a:prstGeom prst="rect">
            <a:avLst/>
          </a:prstGeom>
          <a:noFill/>
        </p:spPr>
        <p:txBody>
          <a:bodyPr wrap="square">
            <a:spAutoFit/>
          </a:bodyPr>
          <a:lstStyle/>
          <a:p>
            <a:pPr algn="just"/>
            <a:r>
              <a:rPr lang="ru-RU" sz="1400" dirty="0"/>
              <a:t>	Все </a:t>
            </a:r>
            <a:r>
              <a:rPr lang="en-US" sz="1400" dirty="0"/>
              <a:t>SQL-</a:t>
            </a:r>
            <a:r>
              <a:rPr lang="ru-RU" sz="1400" dirty="0"/>
              <a:t>запросы основной задачи были сохранены в файле «</a:t>
            </a:r>
            <a:r>
              <a:rPr lang="en-US" sz="1400" dirty="0"/>
              <a:t>script_lab9.sql</a:t>
            </a:r>
            <a:r>
              <a:rPr lang="ru-RU" sz="1400" dirty="0"/>
              <a:t>»</a:t>
            </a:r>
            <a:r>
              <a:rPr lang="en-US" sz="1400" dirty="0"/>
              <a:t>, </a:t>
            </a:r>
            <a:r>
              <a:rPr lang="ru-RU" sz="1400" dirty="0"/>
              <a:t>а для индивидуальной задачи – файл «</a:t>
            </a:r>
            <a:r>
              <a:rPr lang="en-US" sz="1400" dirty="0"/>
              <a:t>script_lab8.sql</a:t>
            </a:r>
            <a:r>
              <a:rPr lang="ru-RU" sz="1400" dirty="0"/>
              <a:t>»</a:t>
            </a:r>
            <a:r>
              <a:rPr lang="en-US" sz="1400" dirty="0"/>
              <a:t>.</a:t>
            </a:r>
            <a:r>
              <a:rPr lang="ru-RU" sz="1400" dirty="0"/>
              <a:t>	</a:t>
            </a:r>
          </a:p>
          <a:p>
            <a:pPr algn="just"/>
            <a:r>
              <a:rPr lang="en-US" sz="1400" dirty="0"/>
              <a:t>	</a:t>
            </a:r>
            <a:r>
              <a:rPr lang="ru-RU" sz="1400" dirty="0"/>
              <a:t>В файле «docker-compose.yml»</a:t>
            </a:r>
            <a:r>
              <a:rPr lang="en-US" sz="1400" dirty="0"/>
              <a:t> </a:t>
            </a:r>
            <a:r>
              <a:rPr lang="ru-RU" sz="1400" dirty="0"/>
              <a:t>были обёрнуты две отдельные базы данных. Первая используется для основной задачи лабораторной работы, а вторая для индивидуального задания.</a:t>
            </a:r>
          </a:p>
          <a:p>
            <a:pPr algn="just"/>
            <a:r>
              <a:rPr lang="ru-RU" sz="1400" dirty="0"/>
              <a:t>	В каждой из БД, при запуске контейнера, выполнятся соответствующие скрипты с SQL-запросами («script_lab9.sql» и «script_lab8.sql») в файле инициализации БД («init.sql»).</a:t>
            </a:r>
          </a:p>
          <a:p>
            <a:pPr algn="just"/>
            <a:r>
              <a:rPr lang="ru-RU" sz="1400" dirty="0"/>
              <a:t>	Каждая из БД, также, имеет свой порт и при подключении это нужно учитывать.</a:t>
            </a:r>
          </a:p>
        </p:txBody>
      </p:sp>
      <p:pic>
        <p:nvPicPr>
          <p:cNvPr id="7" name="Picture 6">
            <a:extLst>
              <a:ext uri="{FF2B5EF4-FFF2-40B4-BE49-F238E27FC236}">
                <a16:creationId xmlns:a16="http://schemas.microsoft.com/office/drawing/2014/main" id="{13DEE1B8-86BC-45B6-A020-25D6A789E80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04559" y="2470649"/>
            <a:ext cx="7836464" cy="4203455"/>
          </a:xfrm>
          <a:prstGeom prst="rect">
            <a:avLst/>
          </a:prstGeom>
          <a:noFill/>
          <a:ln>
            <a:solidFill>
              <a:schemeClr val="tx1"/>
            </a:solidFill>
          </a:ln>
        </p:spPr>
      </p:pic>
    </p:spTree>
    <p:extLst>
      <p:ext uri="{BB962C8B-B14F-4D97-AF65-F5344CB8AC3E}">
        <p14:creationId xmlns:p14="http://schemas.microsoft.com/office/powerpoint/2010/main" val="18109999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6C400-A64D-402B-AF0B-DCD01B55B98B}"/>
              </a:ext>
            </a:extLst>
          </p:cNvPr>
          <p:cNvSpPr>
            <a:spLocks noGrp="1"/>
          </p:cNvSpPr>
          <p:nvPr>
            <p:ph type="title"/>
          </p:nvPr>
        </p:nvSpPr>
        <p:spPr/>
        <p:txBody>
          <a:bodyPr/>
          <a:lstStyle/>
          <a:p>
            <a:r>
              <a:rPr lang="ru-RU" sz="3200" dirty="0"/>
              <a:t>Запуск контейнера в </a:t>
            </a:r>
            <a:r>
              <a:rPr lang="en-US" sz="3200" dirty="0"/>
              <a:t>Docker Desktop</a:t>
            </a:r>
          </a:p>
        </p:txBody>
      </p:sp>
      <p:sp>
        <p:nvSpPr>
          <p:cNvPr id="5" name="Slide Number Placeholder 4">
            <a:extLst>
              <a:ext uri="{FF2B5EF4-FFF2-40B4-BE49-F238E27FC236}">
                <a16:creationId xmlns:a16="http://schemas.microsoft.com/office/drawing/2014/main" id="{6A0807BA-827F-4ACF-A5F2-FCF1182E683D}"/>
              </a:ext>
            </a:extLst>
          </p:cNvPr>
          <p:cNvSpPr>
            <a:spLocks noGrp="1"/>
          </p:cNvSpPr>
          <p:nvPr>
            <p:ph type="sldNum" sz="quarter" idx="12"/>
          </p:nvPr>
        </p:nvSpPr>
        <p:spPr/>
        <p:txBody>
          <a:bodyPr/>
          <a:lstStyle/>
          <a:p>
            <a:fld id="{B1B253E9-CDEA-438E-B7D3-7926FC4ECBE4}" type="slidenum">
              <a:rPr lang="en-US" smtClean="0"/>
              <a:t>19</a:t>
            </a:fld>
            <a:endParaRPr lang="en-US" dirty="0"/>
          </a:p>
        </p:txBody>
      </p:sp>
      <p:pic>
        <p:nvPicPr>
          <p:cNvPr id="6" name="Picture 5">
            <a:extLst>
              <a:ext uri="{FF2B5EF4-FFF2-40B4-BE49-F238E27FC236}">
                <a16:creationId xmlns:a16="http://schemas.microsoft.com/office/drawing/2014/main" id="{14E24643-8FD4-43A6-B017-B0B05D6D0FCE}"/>
              </a:ext>
            </a:extLst>
          </p:cNvPr>
          <p:cNvPicPr/>
          <p:nvPr/>
        </p:nvPicPr>
        <p:blipFill>
          <a:blip r:embed="rId2"/>
          <a:stretch>
            <a:fillRect/>
          </a:stretch>
        </p:blipFill>
        <p:spPr>
          <a:xfrm>
            <a:off x="2140561" y="2436219"/>
            <a:ext cx="7910878" cy="4244016"/>
          </a:xfrm>
          <a:prstGeom prst="rect">
            <a:avLst/>
          </a:prstGeom>
          <a:ln>
            <a:solidFill>
              <a:schemeClr val="tx1"/>
            </a:solidFill>
          </a:ln>
        </p:spPr>
      </p:pic>
    </p:spTree>
    <p:extLst>
      <p:ext uri="{BB962C8B-B14F-4D97-AF65-F5344CB8AC3E}">
        <p14:creationId xmlns:p14="http://schemas.microsoft.com/office/powerpoint/2010/main" val="3538192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6C400-A64D-402B-AF0B-DCD01B55B98B}"/>
              </a:ext>
            </a:extLst>
          </p:cNvPr>
          <p:cNvSpPr>
            <a:spLocks noGrp="1"/>
          </p:cNvSpPr>
          <p:nvPr>
            <p:ph type="title"/>
          </p:nvPr>
        </p:nvSpPr>
        <p:spPr/>
        <p:txBody>
          <a:bodyPr/>
          <a:lstStyle/>
          <a:p>
            <a:r>
              <a:rPr lang="en-US" dirty="0"/>
              <a:t>SQL-</a:t>
            </a:r>
            <a:r>
              <a:rPr lang="ru-RU" dirty="0"/>
              <a:t>запрос на создание таблиц</a:t>
            </a:r>
            <a:endParaRPr lang="en-US" dirty="0"/>
          </a:p>
        </p:txBody>
      </p:sp>
      <p:sp>
        <p:nvSpPr>
          <p:cNvPr id="5" name="Slide Number Placeholder 4">
            <a:extLst>
              <a:ext uri="{FF2B5EF4-FFF2-40B4-BE49-F238E27FC236}">
                <a16:creationId xmlns:a16="http://schemas.microsoft.com/office/drawing/2014/main" id="{6A0807BA-827F-4ACF-A5F2-FCF1182E683D}"/>
              </a:ext>
            </a:extLst>
          </p:cNvPr>
          <p:cNvSpPr>
            <a:spLocks noGrp="1"/>
          </p:cNvSpPr>
          <p:nvPr>
            <p:ph type="sldNum" sz="quarter" idx="12"/>
          </p:nvPr>
        </p:nvSpPr>
        <p:spPr/>
        <p:txBody>
          <a:bodyPr/>
          <a:lstStyle/>
          <a:p>
            <a:fld id="{B1B253E9-CDEA-438E-B7D3-7926FC4ECBE4}" type="slidenum">
              <a:rPr lang="en-US" smtClean="0"/>
              <a:t>2</a:t>
            </a:fld>
            <a:endParaRPr lang="en-US" dirty="0"/>
          </a:p>
        </p:txBody>
      </p:sp>
      <p:sp>
        <p:nvSpPr>
          <p:cNvPr id="10" name="TextBox 9">
            <a:extLst>
              <a:ext uri="{FF2B5EF4-FFF2-40B4-BE49-F238E27FC236}">
                <a16:creationId xmlns:a16="http://schemas.microsoft.com/office/drawing/2014/main" id="{20E41E70-4743-49A0-A58C-3874B1692A76}"/>
              </a:ext>
            </a:extLst>
          </p:cNvPr>
          <p:cNvSpPr txBox="1"/>
          <p:nvPr/>
        </p:nvSpPr>
        <p:spPr>
          <a:xfrm>
            <a:off x="749087" y="5586181"/>
            <a:ext cx="2704581" cy="954107"/>
          </a:xfrm>
          <a:prstGeom prst="rect">
            <a:avLst/>
          </a:prstGeom>
          <a:noFill/>
        </p:spPr>
        <p:txBody>
          <a:bodyPr wrap="square">
            <a:spAutoFit/>
          </a:bodyPr>
          <a:lstStyle/>
          <a:p>
            <a:pPr algn="ctr"/>
            <a:r>
              <a:rPr lang="ru-RU" sz="1400" dirty="0"/>
              <a:t>Были сформированы </a:t>
            </a:r>
            <a:r>
              <a:rPr lang="en-US" sz="1400" dirty="0"/>
              <a:t>SQL-</a:t>
            </a:r>
            <a:r>
              <a:rPr lang="ru-RU" sz="1400" dirty="0"/>
              <a:t>запросы на создание 4-х таблиц, в соответствии с заданной структурой.</a:t>
            </a:r>
            <a:endParaRPr lang="en-US" sz="1400" dirty="0"/>
          </a:p>
        </p:txBody>
      </p:sp>
      <p:pic>
        <p:nvPicPr>
          <p:cNvPr id="4" name="Picture 3">
            <a:extLst>
              <a:ext uri="{FF2B5EF4-FFF2-40B4-BE49-F238E27FC236}">
                <a16:creationId xmlns:a16="http://schemas.microsoft.com/office/drawing/2014/main" id="{56AF984D-57E4-49F8-ADE0-83FF96AE2A91}"/>
              </a:ext>
            </a:extLst>
          </p:cNvPr>
          <p:cNvPicPr>
            <a:picLocks noChangeAspect="1"/>
          </p:cNvPicPr>
          <p:nvPr/>
        </p:nvPicPr>
        <p:blipFill>
          <a:blip r:embed="rId2"/>
          <a:stretch>
            <a:fillRect/>
          </a:stretch>
        </p:blipFill>
        <p:spPr>
          <a:xfrm>
            <a:off x="428779" y="2321541"/>
            <a:ext cx="4593753" cy="2639877"/>
          </a:xfrm>
          <a:prstGeom prst="rect">
            <a:avLst/>
          </a:prstGeom>
          <a:ln>
            <a:solidFill>
              <a:schemeClr val="tx1"/>
            </a:solidFill>
          </a:ln>
        </p:spPr>
      </p:pic>
      <p:pic>
        <p:nvPicPr>
          <p:cNvPr id="7" name="Picture 6">
            <a:extLst>
              <a:ext uri="{FF2B5EF4-FFF2-40B4-BE49-F238E27FC236}">
                <a16:creationId xmlns:a16="http://schemas.microsoft.com/office/drawing/2014/main" id="{BB8C0E84-E785-4B82-8A90-D6DC1EA012F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0143" y="2486160"/>
            <a:ext cx="7598533" cy="4076111"/>
          </a:xfrm>
          <a:prstGeom prst="rect">
            <a:avLst/>
          </a:prstGeom>
          <a:noFill/>
          <a:ln>
            <a:solidFill>
              <a:schemeClr val="tx1"/>
            </a:solidFill>
          </a:ln>
        </p:spPr>
      </p:pic>
      <p:cxnSp>
        <p:nvCxnSpPr>
          <p:cNvPr id="8" name="Straight Arrow Connector 7">
            <a:extLst>
              <a:ext uri="{FF2B5EF4-FFF2-40B4-BE49-F238E27FC236}">
                <a16:creationId xmlns:a16="http://schemas.microsoft.com/office/drawing/2014/main" id="{BEEAAFCF-8818-4544-8744-F083E9DAF3B1}"/>
              </a:ext>
            </a:extLst>
          </p:cNvPr>
          <p:cNvCxnSpPr/>
          <p:nvPr/>
        </p:nvCxnSpPr>
        <p:spPr>
          <a:xfrm flipV="1">
            <a:off x="1480144" y="5071960"/>
            <a:ext cx="105255" cy="434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7E070C7-7BB8-4AC2-B493-38699F0B44CE}"/>
              </a:ext>
            </a:extLst>
          </p:cNvPr>
          <p:cNvCxnSpPr/>
          <p:nvPr/>
        </p:nvCxnSpPr>
        <p:spPr>
          <a:xfrm>
            <a:off x="3078699" y="5056712"/>
            <a:ext cx="973606" cy="383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46414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B8585-A825-4EC4-8170-2885417D2B9F}"/>
              </a:ext>
            </a:extLst>
          </p:cNvPr>
          <p:cNvSpPr>
            <a:spLocks noGrp="1"/>
          </p:cNvSpPr>
          <p:nvPr>
            <p:ph type="title"/>
          </p:nvPr>
        </p:nvSpPr>
        <p:spPr/>
        <p:txBody>
          <a:bodyPr/>
          <a:lstStyle/>
          <a:p>
            <a:r>
              <a:rPr lang="ru-RU" sz="4400" dirty="0"/>
              <a:t>Спасибо за внимание!</a:t>
            </a:r>
            <a:endParaRPr lang="en-US" sz="4400" dirty="0"/>
          </a:p>
        </p:txBody>
      </p:sp>
      <p:sp>
        <p:nvSpPr>
          <p:cNvPr id="3" name="Slide Number Placeholder 2">
            <a:extLst>
              <a:ext uri="{FF2B5EF4-FFF2-40B4-BE49-F238E27FC236}">
                <a16:creationId xmlns:a16="http://schemas.microsoft.com/office/drawing/2014/main" id="{27015139-3458-4E85-B312-F48E8162D134}"/>
              </a:ext>
            </a:extLst>
          </p:cNvPr>
          <p:cNvSpPr>
            <a:spLocks noGrp="1"/>
          </p:cNvSpPr>
          <p:nvPr>
            <p:ph type="sldNum" sz="quarter" idx="12"/>
          </p:nvPr>
        </p:nvSpPr>
        <p:spPr/>
        <p:txBody>
          <a:bodyPr/>
          <a:lstStyle/>
          <a:p>
            <a:fld id="{B1B253E9-CDEA-438E-B7D3-7926FC4ECBE4}" type="slidenum">
              <a:rPr lang="en-US" smtClean="0"/>
              <a:t>20</a:t>
            </a:fld>
            <a:endParaRPr lang="en-US" dirty="0"/>
          </a:p>
        </p:txBody>
      </p:sp>
      <p:pic>
        <p:nvPicPr>
          <p:cNvPr id="1026" name="Picture 2">
            <a:extLst>
              <a:ext uri="{FF2B5EF4-FFF2-40B4-BE49-F238E27FC236}">
                <a16:creationId xmlns:a16="http://schemas.microsoft.com/office/drawing/2014/main" id="{0EF932D8-A1FE-4347-AAF1-4E0F17AE1EB5}"/>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667394" y="2467680"/>
            <a:ext cx="6857212" cy="4109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604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6C400-A64D-402B-AF0B-DCD01B55B98B}"/>
              </a:ext>
            </a:extLst>
          </p:cNvPr>
          <p:cNvSpPr>
            <a:spLocks noGrp="1"/>
          </p:cNvSpPr>
          <p:nvPr>
            <p:ph type="title"/>
          </p:nvPr>
        </p:nvSpPr>
        <p:spPr/>
        <p:txBody>
          <a:bodyPr/>
          <a:lstStyle/>
          <a:p>
            <a:r>
              <a:rPr lang="ru-RU" dirty="0"/>
              <a:t>Выполнение </a:t>
            </a:r>
            <a:r>
              <a:rPr lang="en-US" dirty="0"/>
              <a:t>SQL</a:t>
            </a:r>
            <a:r>
              <a:rPr lang="ru-RU" dirty="0"/>
              <a:t>-запроса в </a:t>
            </a:r>
            <a:r>
              <a:rPr lang="en-US" dirty="0"/>
              <a:t>DBeaver</a:t>
            </a:r>
          </a:p>
        </p:txBody>
      </p:sp>
      <p:sp>
        <p:nvSpPr>
          <p:cNvPr id="5" name="Slide Number Placeholder 4">
            <a:extLst>
              <a:ext uri="{FF2B5EF4-FFF2-40B4-BE49-F238E27FC236}">
                <a16:creationId xmlns:a16="http://schemas.microsoft.com/office/drawing/2014/main" id="{6A0807BA-827F-4ACF-A5F2-FCF1182E683D}"/>
              </a:ext>
            </a:extLst>
          </p:cNvPr>
          <p:cNvSpPr>
            <a:spLocks noGrp="1"/>
          </p:cNvSpPr>
          <p:nvPr>
            <p:ph type="sldNum" sz="quarter" idx="12"/>
          </p:nvPr>
        </p:nvSpPr>
        <p:spPr/>
        <p:txBody>
          <a:bodyPr/>
          <a:lstStyle/>
          <a:p>
            <a:fld id="{B1B253E9-CDEA-438E-B7D3-7926FC4ECBE4}" type="slidenum">
              <a:rPr lang="en-US" smtClean="0"/>
              <a:t>3</a:t>
            </a:fld>
            <a:endParaRPr lang="en-US" dirty="0"/>
          </a:p>
        </p:txBody>
      </p:sp>
      <p:sp>
        <p:nvSpPr>
          <p:cNvPr id="10" name="TextBox 9">
            <a:extLst>
              <a:ext uri="{FF2B5EF4-FFF2-40B4-BE49-F238E27FC236}">
                <a16:creationId xmlns:a16="http://schemas.microsoft.com/office/drawing/2014/main" id="{20E41E70-4743-49A0-A58C-3874B1692A76}"/>
              </a:ext>
            </a:extLst>
          </p:cNvPr>
          <p:cNvSpPr txBox="1"/>
          <p:nvPr/>
        </p:nvSpPr>
        <p:spPr>
          <a:xfrm>
            <a:off x="535935" y="4113360"/>
            <a:ext cx="2621705" cy="738664"/>
          </a:xfrm>
          <a:prstGeom prst="rect">
            <a:avLst/>
          </a:prstGeom>
          <a:noFill/>
        </p:spPr>
        <p:txBody>
          <a:bodyPr wrap="square">
            <a:spAutoFit/>
          </a:bodyPr>
          <a:lstStyle/>
          <a:p>
            <a:pPr algn="just"/>
            <a:r>
              <a:rPr lang="ru-RU" sz="1400" dirty="0"/>
              <a:t>	Скрипты на создание таблиц были выполнены в программе </a:t>
            </a:r>
            <a:r>
              <a:rPr lang="en-US" sz="1400" dirty="0"/>
              <a:t>DBeaver</a:t>
            </a:r>
            <a:r>
              <a:rPr lang="ru-RU" sz="1400" dirty="0"/>
              <a:t>.</a:t>
            </a:r>
            <a:endParaRPr lang="en-US" sz="1400" dirty="0"/>
          </a:p>
        </p:txBody>
      </p:sp>
      <p:pic>
        <p:nvPicPr>
          <p:cNvPr id="9" name="Picture 8">
            <a:extLst>
              <a:ext uri="{FF2B5EF4-FFF2-40B4-BE49-F238E27FC236}">
                <a16:creationId xmlns:a16="http://schemas.microsoft.com/office/drawing/2014/main" id="{7CF749DC-A335-4C2B-B4A2-F1C1172D2908}"/>
              </a:ext>
            </a:extLst>
          </p:cNvPr>
          <p:cNvPicPr/>
          <p:nvPr/>
        </p:nvPicPr>
        <p:blipFill>
          <a:blip r:embed="rId2"/>
          <a:stretch>
            <a:fillRect/>
          </a:stretch>
        </p:blipFill>
        <p:spPr>
          <a:xfrm>
            <a:off x="3903435" y="2403114"/>
            <a:ext cx="7752630" cy="4159157"/>
          </a:xfrm>
          <a:prstGeom prst="rect">
            <a:avLst/>
          </a:prstGeom>
          <a:ln>
            <a:solidFill>
              <a:schemeClr val="tx1"/>
            </a:solidFill>
          </a:ln>
        </p:spPr>
      </p:pic>
      <p:cxnSp>
        <p:nvCxnSpPr>
          <p:cNvPr id="35" name="Straight Arrow Connector 34">
            <a:extLst>
              <a:ext uri="{FF2B5EF4-FFF2-40B4-BE49-F238E27FC236}">
                <a16:creationId xmlns:a16="http://schemas.microsoft.com/office/drawing/2014/main" id="{79C330C8-F022-4CD8-B6CE-E6E753C94CA0}"/>
              </a:ext>
            </a:extLst>
          </p:cNvPr>
          <p:cNvCxnSpPr>
            <a:stCxn id="10" idx="3"/>
          </p:cNvCxnSpPr>
          <p:nvPr/>
        </p:nvCxnSpPr>
        <p:spPr>
          <a:xfrm>
            <a:off x="3157640" y="4482692"/>
            <a:ext cx="6381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9459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6C400-A64D-402B-AF0B-DCD01B55B98B}"/>
              </a:ext>
            </a:extLst>
          </p:cNvPr>
          <p:cNvSpPr>
            <a:spLocks noGrp="1"/>
          </p:cNvSpPr>
          <p:nvPr>
            <p:ph type="title"/>
          </p:nvPr>
        </p:nvSpPr>
        <p:spPr/>
        <p:txBody>
          <a:bodyPr/>
          <a:lstStyle/>
          <a:p>
            <a:r>
              <a:rPr lang="ru-RU" sz="3200" dirty="0"/>
              <a:t>Заполнение таблицы «Товары»</a:t>
            </a:r>
            <a:endParaRPr lang="en-US" sz="3200" dirty="0"/>
          </a:p>
        </p:txBody>
      </p:sp>
      <p:sp>
        <p:nvSpPr>
          <p:cNvPr id="5" name="Slide Number Placeholder 4">
            <a:extLst>
              <a:ext uri="{FF2B5EF4-FFF2-40B4-BE49-F238E27FC236}">
                <a16:creationId xmlns:a16="http://schemas.microsoft.com/office/drawing/2014/main" id="{6A0807BA-827F-4ACF-A5F2-FCF1182E683D}"/>
              </a:ext>
            </a:extLst>
          </p:cNvPr>
          <p:cNvSpPr>
            <a:spLocks noGrp="1"/>
          </p:cNvSpPr>
          <p:nvPr>
            <p:ph type="sldNum" sz="quarter" idx="12"/>
          </p:nvPr>
        </p:nvSpPr>
        <p:spPr/>
        <p:txBody>
          <a:bodyPr/>
          <a:lstStyle/>
          <a:p>
            <a:fld id="{B1B253E9-CDEA-438E-B7D3-7926FC4ECBE4}" type="slidenum">
              <a:rPr lang="en-US" smtClean="0"/>
              <a:t>4</a:t>
            </a:fld>
            <a:endParaRPr lang="en-US" dirty="0"/>
          </a:p>
        </p:txBody>
      </p:sp>
      <p:sp>
        <p:nvSpPr>
          <p:cNvPr id="10" name="TextBox 9">
            <a:extLst>
              <a:ext uri="{FF2B5EF4-FFF2-40B4-BE49-F238E27FC236}">
                <a16:creationId xmlns:a16="http://schemas.microsoft.com/office/drawing/2014/main" id="{20E41E70-4743-49A0-A58C-3874B1692A76}"/>
              </a:ext>
            </a:extLst>
          </p:cNvPr>
          <p:cNvSpPr txBox="1"/>
          <p:nvPr/>
        </p:nvSpPr>
        <p:spPr>
          <a:xfrm>
            <a:off x="336839" y="4051520"/>
            <a:ext cx="2807643" cy="954107"/>
          </a:xfrm>
          <a:prstGeom prst="rect">
            <a:avLst/>
          </a:prstGeom>
          <a:noFill/>
        </p:spPr>
        <p:txBody>
          <a:bodyPr wrap="square">
            <a:spAutoFit/>
          </a:bodyPr>
          <a:lstStyle/>
          <a:p>
            <a:pPr algn="just"/>
            <a:r>
              <a:rPr lang="ru-RU" sz="1400" dirty="0"/>
              <a:t>	Был сформирован </a:t>
            </a:r>
            <a:r>
              <a:rPr lang="en-US" sz="1400" dirty="0"/>
              <a:t>SQL-</a:t>
            </a:r>
            <a:r>
              <a:rPr lang="ru-RU" sz="1400" dirty="0"/>
              <a:t>запрос на заполнение таблицы «Товары» тестовыми данными.</a:t>
            </a:r>
            <a:endParaRPr lang="en-US" sz="1400" dirty="0"/>
          </a:p>
        </p:txBody>
      </p:sp>
      <p:pic>
        <p:nvPicPr>
          <p:cNvPr id="12" name="Picture 11">
            <a:extLst>
              <a:ext uri="{FF2B5EF4-FFF2-40B4-BE49-F238E27FC236}">
                <a16:creationId xmlns:a16="http://schemas.microsoft.com/office/drawing/2014/main" id="{71CB9D0C-4979-496C-9CB3-35110E28FC77}"/>
              </a:ext>
            </a:extLst>
          </p:cNvPr>
          <p:cNvPicPr/>
          <p:nvPr/>
        </p:nvPicPr>
        <p:blipFill>
          <a:blip r:embed="rId2"/>
          <a:stretch>
            <a:fillRect/>
          </a:stretch>
        </p:blipFill>
        <p:spPr>
          <a:xfrm>
            <a:off x="3739852" y="2409809"/>
            <a:ext cx="7898220" cy="4237531"/>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F2D5A0B4-C72E-49FA-A094-6574E47DDD97}"/>
              </a:ext>
            </a:extLst>
          </p:cNvPr>
          <p:cNvCxnSpPr>
            <a:stCxn id="10" idx="3"/>
          </p:cNvCxnSpPr>
          <p:nvPr/>
        </p:nvCxnSpPr>
        <p:spPr>
          <a:xfrm flipV="1">
            <a:off x="3144482" y="4528573"/>
            <a:ext cx="49996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13738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6C400-A64D-402B-AF0B-DCD01B55B98B}"/>
              </a:ext>
            </a:extLst>
          </p:cNvPr>
          <p:cNvSpPr>
            <a:spLocks noGrp="1"/>
          </p:cNvSpPr>
          <p:nvPr>
            <p:ph type="title"/>
          </p:nvPr>
        </p:nvSpPr>
        <p:spPr/>
        <p:txBody>
          <a:bodyPr/>
          <a:lstStyle/>
          <a:p>
            <a:r>
              <a:rPr lang="ru-RU" sz="3200" dirty="0"/>
              <a:t>Заполнение таблицы «Клиенты»</a:t>
            </a:r>
            <a:endParaRPr lang="en-US" sz="3200" dirty="0"/>
          </a:p>
        </p:txBody>
      </p:sp>
      <p:sp>
        <p:nvSpPr>
          <p:cNvPr id="5" name="Slide Number Placeholder 4">
            <a:extLst>
              <a:ext uri="{FF2B5EF4-FFF2-40B4-BE49-F238E27FC236}">
                <a16:creationId xmlns:a16="http://schemas.microsoft.com/office/drawing/2014/main" id="{6A0807BA-827F-4ACF-A5F2-FCF1182E683D}"/>
              </a:ext>
            </a:extLst>
          </p:cNvPr>
          <p:cNvSpPr>
            <a:spLocks noGrp="1"/>
          </p:cNvSpPr>
          <p:nvPr>
            <p:ph type="sldNum" sz="quarter" idx="12"/>
          </p:nvPr>
        </p:nvSpPr>
        <p:spPr/>
        <p:txBody>
          <a:bodyPr/>
          <a:lstStyle/>
          <a:p>
            <a:fld id="{B1B253E9-CDEA-438E-B7D3-7926FC4ECBE4}" type="slidenum">
              <a:rPr lang="en-US" smtClean="0"/>
              <a:t>5</a:t>
            </a:fld>
            <a:endParaRPr lang="en-US" dirty="0"/>
          </a:p>
        </p:txBody>
      </p:sp>
      <p:sp>
        <p:nvSpPr>
          <p:cNvPr id="10" name="TextBox 9">
            <a:extLst>
              <a:ext uri="{FF2B5EF4-FFF2-40B4-BE49-F238E27FC236}">
                <a16:creationId xmlns:a16="http://schemas.microsoft.com/office/drawing/2014/main" id="{20E41E70-4743-49A0-A58C-3874B1692A76}"/>
              </a:ext>
            </a:extLst>
          </p:cNvPr>
          <p:cNvSpPr txBox="1"/>
          <p:nvPr/>
        </p:nvSpPr>
        <p:spPr>
          <a:xfrm>
            <a:off x="218429" y="4159241"/>
            <a:ext cx="3037888" cy="738664"/>
          </a:xfrm>
          <a:prstGeom prst="rect">
            <a:avLst/>
          </a:prstGeom>
          <a:noFill/>
        </p:spPr>
        <p:txBody>
          <a:bodyPr wrap="square">
            <a:spAutoFit/>
          </a:bodyPr>
          <a:lstStyle/>
          <a:p>
            <a:pPr algn="just"/>
            <a:r>
              <a:rPr lang="ru-RU" sz="1400" dirty="0"/>
              <a:t>	Был сформирован </a:t>
            </a:r>
            <a:r>
              <a:rPr lang="en-US" sz="1400" dirty="0"/>
              <a:t>SQL-</a:t>
            </a:r>
            <a:r>
              <a:rPr lang="ru-RU" sz="1400" dirty="0"/>
              <a:t>запрос на заполнение таблицы «Клиенты» тестовыми данными.</a:t>
            </a:r>
            <a:endParaRPr lang="en-US" sz="1400" dirty="0"/>
          </a:p>
        </p:txBody>
      </p:sp>
      <p:pic>
        <p:nvPicPr>
          <p:cNvPr id="7" name="Picture 6">
            <a:extLst>
              <a:ext uri="{FF2B5EF4-FFF2-40B4-BE49-F238E27FC236}">
                <a16:creationId xmlns:a16="http://schemas.microsoft.com/office/drawing/2014/main" id="{2D52E89D-6595-4D5D-99CA-819FCAE80627}"/>
              </a:ext>
            </a:extLst>
          </p:cNvPr>
          <p:cNvPicPr/>
          <p:nvPr/>
        </p:nvPicPr>
        <p:blipFill>
          <a:blip r:embed="rId2"/>
          <a:stretch>
            <a:fillRect/>
          </a:stretch>
        </p:blipFill>
        <p:spPr>
          <a:xfrm>
            <a:off x="3738669" y="2409808"/>
            <a:ext cx="7899403" cy="4237530"/>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93516FC2-89B8-4491-A03D-D6DF0E187C31}"/>
              </a:ext>
            </a:extLst>
          </p:cNvPr>
          <p:cNvCxnSpPr>
            <a:stCxn id="10" idx="3"/>
          </p:cNvCxnSpPr>
          <p:nvPr/>
        </p:nvCxnSpPr>
        <p:spPr>
          <a:xfrm>
            <a:off x="3256317" y="4528573"/>
            <a:ext cx="401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6354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6C400-A64D-402B-AF0B-DCD01B55B98B}"/>
              </a:ext>
            </a:extLst>
          </p:cNvPr>
          <p:cNvSpPr>
            <a:spLocks noGrp="1"/>
          </p:cNvSpPr>
          <p:nvPr>
            <p:ph type="title"/>
          </p:nvPr>
        </p:nvSpPr>
        <p:spPr/>
        <p:txBody>
          <a:bodyPr/>
          <a:lstStyle/>
          <a:p>
            <a:r>
              <a:rPr lang="ru-RU" sz="3200" dirty="0"/>
              <a:t>Заполнение таблицы «Заказы»</a:t>
            </a:r>
            <a:endParaRPr lang="en-US" sz="3200" dirty="0"/>
          </a:p>
        </p:txBody>
      </p:sp>
      <p:sp>
        <p:nvSpPr>
          <p:cNvPr id="5" name="Slide Number Placeholder 4">
            <a:extLst>
              <a:ext uri="{FF2B5EF4-FFF2-40B4-BE49-F238E27FC236}">
                <a16:creationId xmlns:a16="http://schemas.microsoft.com/office/drawing/2014/main" id="{6A0807BA-827F-4ACF-A5F2-FCF1182E683D}"/>
              </a:ext>
            </a:extLst>
          </p:cNvPr>
          <p:cNvSpPr>
            <a:spLocks noGrp="1"/>
          </p:cNvSpPr>
          <p:nvPr>
            <p:ph type="sldNum" sz="quarter" idx="12"/>
          </p:nvPr>
        </p:nvSpPr>
        <p:spPr/>
        <p:txBody>
          <a:bodyPr/>
          <a:lstStyle/>
          <a:p>
            <a:fld id="{B1B253E9-CDEA-438E-B7D3-7926FC4ECBE4}" type="slidenum">
              <a:rPr lang="en-US" smtClean="0"/>
              <a:t>6</a:t>
            </a:fld>
            <a:endParaRPr lang="en-US" dirty="0"/>
          </a:p>
        </p:txBody>
      </p:sp>
      <p:sp>
        <p:nvSpPr>
          <p:cNvPr id="10" name="TextBox 9">
            <a:extLst>
              <a:ext uri="{FF2B5EF4-FFF2-40B4-BE49-F238E27FC236}">
                <a16:creationId xmlns:a16="http://schemas.microsoft.com/office/drawing/2014/main" id="{20E41E70-4743-49A0-A58C-3874B1692A76}"/>
              </a:ext>
            </a:extLst>
          </p:cNvPr>
          <p:cNvSpPr txBox="1"/>
          <p:nvPr/>
        </p:nvSpPr>
        <p:spPr>
          <a:xfrm>
            <a:off x="376311" y="4058099"/>
            <a:ext cx="2841876" cy="954107"/>
          </a:xfrm>
          <a:prstGeom prst="rect">
            <a:avLst/>
          </a:prstGeom>
          <a:noFill/>
        </p:spPr>
        <p:txBody>
          <a:bodyPr wrap="square">
            <a:spAutoFit/>
          </a:bodyPr>
          <a:lstStyle/>
          <a:p>
            <a:pPr algn="just"/>
            <a:r>
              <a:rPr lang="ru-RU" sz="1400" dirty="0"/>
              <a:t>	Был сформирован </a:t>
            </a:r>
            <a:r>
              <a:rPr lang="en-US" sz="1400" dirty="0"/>
              <a:t>SQL-</a:t>
            </a:r>
            <a:r>
              <a:rPr lang="ru-RU" sz="1400" dirty="0"/>
              <a:t>запрос на заполнение таблицы «Заказы» тестовыми данными.</a:t>
            </a:r>
            <a:endParaRPr lang="en-US" sz="1400" dirty="0"/>
          </a:p>
        </p:txBody>
      </p:sp>
      <p:pic>
        <p:nvPicPr>
          <p:cNvPr id="8" name="Picture 7">
            <a:extLst>
              <a:ext uri="{FF2B5EF4-FFF2-40B4-BE49-F238E27FC236}">
                <a16:creationId xmlns:a16="http://schemas.microsoft.com/office/drawing/2014/main" id="{028CA56F-6C82-4F13-8F25-BE5B9F6460E5}"/>
              </a:ext>
            </a:extLst>
          </p:cNvPr>
          <p:cNvPicPr/>
          <p:nvPr/>
        </p:nvPicPr>
        <p:blipFill>
          <a:blip r:embed="rId2"/>
          <a:stretch>
            <a:fillRect/>
          </a:stretch>
        </p:blipFill>
        <p:spPr>
          <a:xfrm>
            <a:off x="3740436" y="2409811"/>
            <a:ext cx="7897636" cy="4237523"/>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4C92392C-65ED-4144-956E-D5C3E030C6DC}"/>
              </a:ext>
            </a:extLst>
          </p:cNvPr>
          <p:cNvCxnSpPr>
            <a:stCxn id="10" idx="3"/>
          </p:cNvCxnSpPr>
          <p:nvPr/>
        </p:nvCxnSpPr>
        <p:spPr>
          <a:xfrm flipV="1">
            <a:off x="3218187" y="4535152"/>
            <a:ext cx="44599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1481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6C400-A64D-402B-AF0B-DCD01B55B98B}"/>
              </a:ext>
            </a:extLst>
          </p:cNvPr>
          <p:cNvSpPr>
            <a:spLocks noGrp="1"/>
          </p:cNvSpPr>
          <p:nvPr>
            <p:ph type="title"/>
          </p:nvPr>
        </p:nvSpPr>
        <p:spPr/>
        <p:txBody>
          <a:bodyPr/>
          <a:lstStyle/>
          <a:p>
            <a:r>
              <a:rPr lang="ru-RU" sz="3200" dirty="0"/>
              <a:t>Заполнение таблицы «Детальная информация заказов»</a:t>
            </a:r>
            <a:endParaRPr lang="en-US" sz="3200" dirty="0"/>
          </a:p>
        </p:txBody>
      </p:sp>
      <p:sp>
        <p:nvSpPr>
          <p:cNvPr id="5" name="Slide Number Placeholder 4">
            <a:extLst>
              <a:ext uri="{FF2B5EF4-FFF2-40B4-BE49-F238E27FC236}">
                <a16:creationId xmlns:a16="http://schemas.microsoft.com/office/drawing/2014/main" id="{6A0807BA-827F-4ACF-A5F2-FCF1182E683D}"/>
              </a:ext>
            </a:extLst>
          </p:cNvPr>
          <p:cNvSpPr>
            <a:spLocks noGrp="1"/>
          </p:cNvSpPr>
          <p:nvPr>
            <p:ph type="sldNum" sz="quarter" idx="12"/>
          </p:nvPr>
        </p:nvSpPr>
        <p:spPr/>
        <p:txBody>
          <a:bodyPr/>
          <a:lstStyle/>
          <a:p>
            <a:fld id="{B1B253E9-CDEA-438E-B7D3-7926FC4ECBE4}" type="slidenum">
              <a:rPr lang="en-US" smtClean="0"/>
              <a:t>7</a:t>
            </a:fld>
            <a:endParaRPr lang="en-US" dirty="0"/>
          </a:p>
        </p:txBody>
      </p:sp>
      <p:sp>
        <p:nvSpPr>
          <p:cNvPr id="10" name="TextBox 9">
            <a:extLst>
              <a:ext uri="{FF2B5EF4-FFF2-40B4-BE49-F238E27FC236}">
                <a16:creationId xmlns:a16="http://schemas.microsoft.com/office/drawing/2014/main" id="{20E41E70-4743-49A0-A58C-3874B1692A76}"/>
              </a:ext>
            </a:extLst>
          </p:cNvPr>
          <p:cNvSpPr txBox="1"/>
          <p:nvPr/>
        </p:nvSpPr>
        <p:spPr>
          <a:xfrm>
            <a:off x="553928" y="3943797"/>
            <a:ext cx="2623448" cy="1169551"/>
          </a:xfrm>
          <a:prstGeom prst="rect">
            <a:avLst/>
          </a:prstGeom>
          <a:noFill/>
        </p:spPr>
        <p:txBody>
          <a:bodyPr wrap="square">
            <a:spAutoFit/>
          </a:bodyPr>
          <a:lstStyle/>
          <a:p>
            <a:pPr algn="just"/>
            <a:r>
              <a:rPr lang="ru-RU" sz="1400" dirty="0"/>
              <a:t>	Был сформирован </a:t>
            </a:r>
            <a:r>
              <a:rPr lang="en-US" sz="1400" dirty="0"/>
              <a:t>SQL-</a:t>
            </a:r>
            <a:r>
              <a:rPr lang="ru-RU" sz="1400" dirty="0"/>
              <a:t>запрос на заполнение таблицы «Детальная информация заказов» тестовыми данными.</a:t>
            </a:r>
            <a:endParaRPr lang="en-US" sz="1400" dirty="0"/>
          </a:p>
        </p:txBody>
      </p:sp>
      <p:pic>
        <p:nvPicPr>
          <p:cNvPr id="7" name="Picture 6">
            <a:extLst>
              <a:ext uri="{FF2B5EF4-FFF2-40B4-BE49-F238E27FC236}">
                <a16:creationId xmlns:a16="http://schemas.microsoft.com/office/drawing/2014/main" id="{19B56864-CA91-4E45-A6B0-3F56D1E34A41}"/>
              </a:ext>
            </a:extLst>
          </p:cNvPr>
          <p:cNvPicPr/>
          <p:nvPr/>
        </p:nvPicPr>
        <p:blipFill>
          <a:blip r:embed="rId2"/>
          <a:stretch>
            <a:fillRect/>
          </a:stretch>
        </p:blipFill>
        <p:spPr>
          <a:xfrm>
            <a:off x="3739832" y="2409812"/>
            <a:ext cx="7898240" cy="4237523"/>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1D26F5F8-7BEC-4CC5-B269-149855CD5AD0}"/>
              </a:ext>
            </a:extLst>
          </p:cNvPr>
          <p:cNvCxnSpPr>
            <a:stCxn id="10" idx="3"/>
          </p:cNvCxnSpPr>
          <p:nvPr/>
        </p:nvCxnSpPr>
        <p:spPr>
          <a:xfrm flipV="1">
            <a:off x="3177376" y="4528572"/>
            <a:ext cx="48022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0798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6C400-A64D-402B-AF0B-DCD01B55B98B}"/>
              </a:ext>
            </a:extLst>
          </p:cNvPr>
          <p:cNvSpPr>
            <a:spLocks noGrp="1"/>
          </p:cNvSpPr>
          <p:nvPr>
            <p:ph type="title"/>
          </p:nvPr>
        </p:nvSpPr>
        <p:spPr/>
        <p:txBody>
          <a:bodyPr/>
          <a:lstStyle/>
          <a:p>
            <a:r>
              <a:rPr lang="ru-RU" sz="3200" dirty="0"/>
              <a:t>Первый </a:t>
            </a:r>
            <a:r>
              <a:rPr lang="en-US" sz="3200" dirty="0"/>
              <a:t>SQL-</a:t>
            </a:r>
            <a:r>
              <a:rPr lang="ru-RU" sz="3200" dirty="0"/>
              <a:t>запрос, часть 1</a:t>
            </a:r>
            <a:endParaRPr lang="en-US" sz="3200" dirty="0"/>
          </a:p>
        </p:txBody>
      </p:sp>
      <p:sp>
        <p:nvSpPr>
          <p:cNvPr id="5" name="Slide Number Placeholder 4">
            <a:extLst>
              <a:ext uri="{FF2B5EF4-FFF2-40B4-BE49-F238E27FC236}">
                <a16:creationId xmlns:a16="http://schemas.microsoft.com/office/drawing/2014/main" id="{6A0807BA-827F-4ACF-A5F2-FCF1182E683D}"/>
              </a:ext>
            </a:extLst>
          </p:cNvPr>
          <p:cNvSpPr>
            <a:spLocks noGrp="1"/>
          </p:cNvSpPr>
          <p:nvPr>
            <p:ph type="sldNum" sz="quarter" idx="12"/>
          </p:nvPr>
        </p:nvSpPr>
        <p:spPr/>
        <p:txBody>
          <a:bodyPr/>
          <a:lstStyle/>
          <a:p>
            <a:fld id="{B1B253E9-CDEA-438E-B7D3-7926FC4ECBE4}" type="slidenum">
              <a:rPr lang="en-US" smtClean="0"/>
              <a:t>8</a:t>
            </a:fld>
            <a:endParaRPr lang="en-US" dirty="0"/>
          </a:p>
        </p:txBody>
      </p:sp>
      <p:sp>
        <p:nvSpPr>
          <p:cNvPr id="10" name="TextBox 9">
            <a:extLst>
              <a:ext uri="{FF2B5EF4-FFF2-40B4-BE49-F238E27FC236}">
                <a16:creationId xmlns:a16="http://schemas.microsoft.com/office/drawing/2014/main" id="{20E41E70-4743-49A0-A58C-3874B1692A76}"/>
              </a:ext>
            </a:extLst>
          </p:cNvPr>
          <p:cNvSpPr txBox="1"/>
          <p:nvPr/>
        </p:nvSpPr>
        <p:spPr>
          <a:xfrm>
            <a:off x="1344190" y="3512910"/>
            <a:ext cx="3314181" cy="2031325"/>
          </a:xfrm>
          <a:prstGeom prst="rect">
            <a:avLst/>
          </a:prstGeom>
          <a:noFill/>
        </p:spPr>
        <p:txBody>
          <a:bodyPr wrap="square">
            <a:spAutoFit/>
          </a:bodyPr>
          <a:lstStyle/>
          <a:p>
            <a:pPr algn="just"/>
            <a:r>
              <a:rPr lang="ru-RU" sz="1400" dirty="0"/>
              <a:t>	Был сформирован SQL-запрос, который возвращает список клиентов (имя и фамилия) и суммарную стоимость заказов каждого клиента.</a:t>
            </a:r>
          </a:p>
          <a:p>
            <a:pPr algn="just"/>
            <a:r>
              <a:rPr lang="ru-RU" sz="1400" dirty="0"/>
              <a:t>	По итогу, при выполнении данного запроса, отображаются столбцы с именем, фамилией и стоимостью.</a:t>
            </a:r>
            <a:endParaRPr lang="en-US" sz="1400" dirty="0"/>
          </a:p>
        </p:txBody>
      </p:sp>
      <p:pic>
        <p:nvPicPr>
          <p:cNvPr id="8" name="Picture 7">
            <a:extLst>
              <a:ext uri="{FF2B5EF4-FFF2-40B4-BE49-F238E27FC236}">
                <a16:creationId xmlns:a16="http://schemas.microsoft.com/office/drawing/2014/main" id="{403B3CA8-595E-4C47-AFC4-B60BCC1771C8}"/>
              </a:ext>
            </a:extLst>
          </p:cNvPr>
          <p:cNvPicPr/>
          <p:nvPr/>
        </p:nvPicPr>
        <p:blipFill>
          <a:blip r:embed="rId2"/>
          <a:stretch>
            <a:fillRect/>
          </a:stretch>
        </p:blipFill>
        <p:spPr>
          <a:xfrm>
            <a:off x="5468014" y="2373103"/>
            <a:ext cx="5379796" cy="4310940"/>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C735F216-381E-488C-B9EB-CB624235B296}"/>
              </a:ext>
            </a:extLst>
          </p:cNvPr>
          <p:cNvCxnSpPr>
            <a:stCxn id="10" idx="3"/>
          </p:cNvCxnSpPr>
          <p:nvPr/>
        </p:nvCxnSpPr>
        <p:spPr>
          <a:xfrm flipV="1">
            <a:off x="4658371" y="4528572"/>
            <a:ext cx="72935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7974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6C400-A64D-402B-AF0B-DCD01B55B98B}"/>
              </a:ext>
            </a:extLst>
          </p:cNvPr>
          <p:cNvSpPr>
            <a:spLocks noGrp="1"/>
          </p:cNvSpPr>
          <p:nvPr>
            <p:ph type="title"/>
          </p:nvPr>
        </p:nvSpPr>
        <p:spPr/>
        <p:txBody>
          <a:bodyPr/>
          <a:lstStyle/>
          <a:p>
            <a:r>
              <a:rPr lang="ru-RU" sz="3200" dirty="0"/>
              <a:t>Первый </a:t>
            </a:r>
            <a:r>
              <a:rPr lang="en-US" sz="3200" dirty="0"/>
              <a:t>SQL-</a:t>
            </a:r>
            <a:r>
              <a:rPr lang="ru-RU" sz="3200" dirty="0"/>
              <a:t>запрос, часть 2</a:t>
            </a:r>
            <a:endParaRPr lang="en-US" sz="3200" dirty="0"/>
          </a:p>
        </p:txBody>
      </p:sp>
      <p:sp>
        <p:nvSpPr>
          <p:cNvPr id="5" name="Slide Number Placeholder 4">
            <a:extLst>
              <a:ext uri="{FF2B5EF4-FFF2-40B4-BE49-F238E27FC236}">
                <a16:creationId xmlns:a16="http://schemas.microsoft.com/office/drawing/2014/main" id="{6A0807BA-827F-4ACF-A5F2-FCF1182E683D}"/>
              </a:ext>
            </a:extLst>
          </p:cNvPr>
          <p:cNvSpPr>
            <a:spLocks noGrp="1"/>
          </p:cNvSpPr>
          <p:nvPr>
            <p:ph type="sldNum" sz="quarter" idx="12"/>
          </p:nvPr>
        </p:nvSpPr>
        <p:spPr/>
        <p:txBody>
          <a:bodyPr/>
          <a:lstStyle/>
          <a:p>
            <a:fld id="{B1B253E9-CDEA-438E-B7D3-7926FC4ECBE4}" type="slidenum">
              <a:rPr lang="en-US" smtClean="0"/>
              <a:t>9</a:t>
            </a:fld>
            <a:endParaRPr lang="en-US" dirty="0"/>
          </a:p>
        </p:txBody>
      </p:sp>
      <p:sp>
        <p:nvSpPr>
          <p:cNvPr id="10" name="TextBox 9">
            <a:extLst>
              <a:ext uri="{FF2B5EF4-FFF2-40B4-BE49-F238E27FC236}">
                <a16:creationId xmlns:a16="http://schemas.microsoft.com/office/drawing/2014/main" id="{20E41E70-4743-49A0-A58C-3874B1692A76}"/>
              </a:ext>
            </a:extLst>
          </p:cNvPr>
          <p:cNvSpPr txBox="1"/>
          <p:nvPr/>
        </p:nvSpPr>
        <p:spPr>
          <a:xfrm>
            <a:off x="953872" y="3082023"/>
            <a:ext cx="3829492" cy="2893100"/>
          </a:xfrm>
          <a:prstGeom prst="rect">
            <a:avLst/>
          </a:prstGeom>
          <a:noFill/>
        </p:spPr>
        <p:txBody>
          <a:bodyPr wrap="square">
            <a:spAutoFit/>
          </a:bodyPr>
          <a:lstStyle/>
          <a:p>
            <a:pPr algn="just"/>
            <a:r>
              <a:rPr lang="ru-RU" sz="1400" dirty="0"/>
              <a:t>	Далее, в соответствии с заданием, необходимо было отсортировать полученный список клиентов по убыванию суммарной стоимости заказов клиента.</a:t>
            </a:r>
          </a:p>
          <a:p>
            <a:pPr algn="just"/>
            <a:r>
              <a:rPr lang="ru-RU" sz="1400" dirty="0"/>
              <a:t>	Для этого в конец существующего запроса было добавлено ключевое слово «ORDER BY», где далее было указано поле, по которому производится сортировка, а также указывается направление сортировки - по убыванию (DESC) или по возрастанию (ASC).</a:t>
            </a:r>
            <a:endParaRPr lang="en-US" sz="1400" dirty="0"/>
          </a:p>
        </p:txBody>
      </p:sp>
      <p:pic>
        <p:nvPicPr>
          <p:cNvPr id="12" name="Picture 11">
            <a:extLst>
              <a:ext uri="{FF2B5EF4-FFF2-40B4-BE49-F238E27FC236}">
                <a16:creationId xmlns:a16="http://schemas.microsoft.com/office/drawing/2014/main" id="{2CBA1E01-CE78-4FE9-AF08-70A3807FB4F8}"/>
              </a:ext>
            </a:extLst>
          </p:cNvPr>
          <p:cNvPicPr/>
          <p:nvPr/>
        </p:nvPicPr>
        <p:blipFill>
          <a:blip r:embed="rId2"/>
          <a:stretch>
            <a:fillRect/>
          </a:stretch>
        </p:blipFill>
        <p:spPr>
          <a:xfrm>
            <a:off x="5535660" y="2373103"/>
            <a:ext cx="5444899" cy="4310940"/>
          </a:xfrm>
          <a:prstGeom prst="rect">
            <a:avLst/>
          </a:prstGeom>
          <a:ln>
            <a:solidFill>
              <a:schemeClr val="tx1"/>
            </a:solidFill>
          </a:ln>
        </p:spPr>
      </p:pic>
      <p:cxnSp>
        <p:nvCxnSpPr>
          <p:cNvPr id="16" name="Straight Arrow Connector 15">
            <a:extLst>
              <a:ext uri="{FF2B5EF4-FFF2-40B4-BE49-F238E27FC236}">
                <a16:creationId xmlns:a16="http://schemas.microsoft.com/office/drawing/2014/main" id="{D6107E0C-4BD3-4AE1-B878-9CC4CE6691A5}"/>
              </a:ext>
            </a:extLst>
          </p:cNvPr>
          <p:cNvCxnSpPr>
            <a:stCxn id="10" idx="3"/>
          </p:cNvCxnSpPr>
          <p:nvPr/>
        </p:nvCxnSpPr>
        <p:spPr>
          <a:xfrm>
            <a:off x="4783364" y="4528573"/>
            <a:ext cx="6635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946408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542</TotalTime>
  <Words>917</Words>
  <Application>Microsoft Office PowerPoint</Application>
  <PresentationFormat>Widescreen</PresentationFormat>
  <Paragraphs>76</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Century Gothic</vt:lpstr>
      <vt:lpstr>Wingdings 3</vt:lpstr>
      <vt:lpstr>Ion Boardroom</vt:lpstr>
      <vt:lpstr>PowerPoint Presentation</vt:lpstr>
      <vt:lpstr>SQL-запрос на создание таблиц</vt:lpstr>
      <vt:lpstr>Выполнение SQL-запроса в DBeaver</vt:lpstr>
      <vt:lpstr>Заполнение таблицы «Товары»</vt:lpstr>
      <vt:lpstr>Заполнение таблицы «Клиенты»</vt:lpstr>
      <vt:lpstr>Заполнение таблицы «Заказы»</vt:lpstr>
      <vt:lpstr>Заполнение таблицы «Детальная информация заказов»</vt:lpstr>
      <vt:lpstr>Первый SQL-запрос, часть 1</vt:lpstr>
      <vt:lpstr>Первый SQL-запрос, часть 2</vt:lpstr>
      <vt:lpstr>Первый SQL-запрос, часть 3</vt:lpstr>
      <vt:lpstr>Второй SQL-запрос</vt:lpstr>
      <vt:lpstr>Третий SQL-запрос</vt:lpstr>
      <vt:lpstr>Четвертый SQL-запрос</vt:lpstr>
      <vt:lpstr>Индивидуальная задача. Создание и заполнение таблиц, часть 1.</vt:lpstr>
      <vt:lpstr>Индивидуальная задача. Создание и заполнение таблиц, часть 2.</vt:lpstr>
      <vt:lpstr>Индивидуальная задача. Формулировка и решение задачи.</vt:lpstr>
      <vt:lpstr>Индивидуальная задача. Результат выполнения SQL-запроса.</vt:lpstr>
      <vt:lpstr>Файл «docker-compose.yml»</vt:lpstr>
      <vt:lpstr>Запуск контейнера в Docker Desktop</vt:lpstr>
      <vt:lpstr>Спасибо за внимание!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Описание профессии «Технический аналитик»</dc:title>
  <dc:creator>Vladimir Nikulin</dc:creator>
  <cp:lastModifiedBy>Vladimir Nikulin</cp:lastModifiedBy>
  <cp:revision>253</cp:revision>
  <dcterms:created xsi:type="dcterms:W3CDTF">2023-09-11T12:30:09Z</dcterms:created>
  <dcterms:modified xsi:type="dcterms:W3CDTF">2023-11-29T12:34:03Z</dcterms:modified>
</cp:coreProperties>
</file>